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7" r:id="rId5"/>
    <p:sldId id="359" r:id="rId6"/>
    <p:sldId id="360" r:id="rId7"/>
    <p:sldId id="357"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50" r:id="rId26"/>
    <p:sldId id="351" r:id="rId27"/>
    <p:sldId id="261" r:id="rId28"/>
    <p:sldId id="262" r:id="rId29"/>
    <p:sldId id="264" r:id="rId30"/>
    <p:sldId id="265" r:id="rId31"/>
    <p:sldId id="266" r:id="rId32"/>
    <p:sldId id="267" r:id="rId33"/>
    <p:sldId id="327" r:id="rId34"/>
    <p:sldId id="328" r:id="rId35"/>
    <p:sldId id="283" r:id="rId36"/>
    <p:sldId id="269" r:id="rId37"/>
    <p:sldId id="271" r:id="rId38"/>
    <p:sldId id="284" r:id="rId39"/>
    <p:sldId id="268" r:id="rId40"/>
    <p:sldId id="325" r:id="rId41"/>
    <p:sldId id="326" r:id="rId42"/>
    <p:sldId id="310" r:id="rId43"/>
    <p:sldId id="272" r:id="rId44"/>
    <p:sldId id="311" r:id="rId45"/>
    <p:sldId id="318" r:id="rId46"/>
    <p:sldId id="321" r:id="rId47"/>
    <p:sldId id="273" r:id="rId48"/>
    <p:sldId id="315" r:id="rId49"/>
    <p:sldId id="316" r:id="rId50"/>
    <p:sldId id="317" r:id="rId51"/>
    <p:sldId id="298" r:id="rId52"/>
    <p:sldId id="358" r:id="rId53"/>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orient="horz" pos="4032">
          <p15:clr>
            <a:srgbClr val="A4A3A4"/>
          </p15:clr>
        </p15:guide>
        <p15:guide id="3" orient="horz" pos="372">
          <p15:clr>
            <a:srgbClr val="A4A3A4"/>
          </p15:clr>
        </p15:guide>
        <p15:guide id="4" pos="2880">
          <p15:clr>
            <a:srgbClr val="A4A3A4"/>
          </p15:clr>
        </p15:guide>
        <p15:guide id="5" pos="228">
          <p15:clr>
            <a:srgbClr val="A4A3A4"/>
          </p15:clr>
        </p15:guide>
        <p15:guide id="6" pos="288">
          <p15:clr>
            <a:srgbClr val="A4A3A4"/>
          </p15:clr>
        </p15:guide>
        <p15:guide id="7" pos="5472">
          <p15:clr>
            <a:srgbClr val="A4A3A4"/>
          </p15:clr>
        </p15:guide>
        <p15:guide id="8" pos="553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42D"/>
    <a:srgbClr val="1AA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78462" autoAdjust="0"/>
  </p:normalViewPr>
  <p:slideViewPr>
    <p:cSldViewPr snapToGrid="0" showGuides="1">
      <p:cViewPr>
        <p:scale>
          <a:sx n="75" d="100"/>
          <a:sy n="75" d="100"/>
        </p:scale>
        <p:origin x="-1882" y="168"/>
      </p:cViewPr>
      <p:guideLst>
        <p:guide orient="horz" pos="1008"/>
        <p:guide orient="horz" pos="4032"/>
        <p:guide orient="horz" pos="372"/>
        <p:guide pos="2880"/>
        <p:guide pos="228"/>
        <p:guide pos="288"/>
        <p:guide pos="5472"/>
        <p:guide pos="5532"/>
      </p:guideLst>
    </p:cSldViewPr>
  </p:slideViewPr>
  <p:notesTextViewPr>
    <p:cViewPr>
      <p:scale>
        <a:sx n="1" d="1"/>
        <a:sy n="1" d="1"/>
      </p:scale>
      <p:origin x="0" y="0"/>
    </p:cViewPr>
  </p:notesTextViewPr>
  <p:sorterViewPr>
    <p:cViewPr>
      <p:scale>
        <a:sx n="100" d="100"/>
        <a:sy n="100" d="100"/>
      </p:scale>
      <p:origin x="0" y="2748"/>
    </p:cViewPr>
  </p:sorterViewPr>
  <p:notesViewPr>
    <p:cSldViewPr snapToGrid="0" showGuides="1">
      <p:cViewPr varScale="1">
        <p:scale>
          <a:sx n="50" d="100"/>
          <a:sy n="50" d="100"/>
        </p:scale>
        <p:origin x="-2934" y="-102"/>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195033EE-BA32-419A-9EDE-DF6E818675EE}" type="datetimeFigureOut">
              <a:rPr lang="en-US" smtClean="0"/>
              <a:t>2/15/2017</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770D7CC-4501-471C-AD02-75920EE946EC}" type="slidenum">
              <a:rPr lang="en-US" smtClean="0"/>
              <a:t>‹#›</a:t>
            </a:fld>
            <a:endParaRPr lang="en-US"/>
          </a:p>
        </p:txBody>
      </p:sp>
    </p:spTree>
    <p:extLst>
      <p:ext uri="{BB962C8B-B14F-4D97-AF65-F5344CB8AC3E}">
        <p14:creationId xmlns:p14="http://schemas.microsoft.com/office/powerpoint/2010/main" val="118924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C835749C-4674-4E07-8076-08270B9EEA70}" type="datetimeFigureOut">
              <a:rPr lang="en-US" smtClean="0"/>
              <a:t>2/15/2017</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8D84F29A-0DB2-455F-BF4A-20C9E9A1C657}" type="slidenum">
              <a:rPr lang="en-US" smtClean="0"/>
              <a:t>‹#›</a:t>
            </a:fld>
            <a:endParaRPr lang="en-US"/>
          </a:p>
        </p:txBody>
      </p:sp>
    </p:spTree>
    <p:extLst>
      <p:ext uri="{BB962C8B-B14F-4D97-AF65-F5344CB8AC3E}">
        <p14:creationId xmlns:p14="http://schemas.microsoft.com/office/powerpoint/2010/main" val="19938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CD3CF-26E6-4043-9114-6733EFF40E4D}" type="slidenum">
              <a:rPr lang="en-US" smtClean="0"/>
              <a:pPr/>
              <a:t>1</a:t>
            </a:fld>
            <a:endParaRPr lang="en-US"/>
          </a:p>
        </p:txBody>
      </p:sp>
    </p:spTree>
    <p:extLst>
      <p:ext uri="{BB962C8B-B14F-4D97-AF65-F5344CB8AC3E}">
        <p14:creationId xmlns:p14="http://schemas.microsoft.com/office/powerpoint/2010/main" val="129434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12</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13</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14</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15</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16</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17</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18</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19</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20</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21</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BCD3CF-26E6-4043-9114-6733EFF40E4D}" type="slidenum">
              <a:rPr lang="en-US" smtClean="0"/>
              <a:pPr/>
              <a:t>4</a:t>
            </a:fld>
            <a:endParaRPr lang="en-US"/>
          </a:p>
        </p:txBody>
      </p:sp>
    </p:spTree>
    <p:extLst>
      <p:ext uri="{BB962C8B-B14F-4D97-AF65-F5344CB8AC3E}">
        <p14:creationId xmlns:p14="http://schemas.microsoft.com/office/powerpoint/2010/main" val="1294347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22</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23</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24</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6" name="Content Placeholder 5"/>
          <p:cNvSpPr>
            <a:spLocks noGrp="1"/>
          </p:cNvSpPr>
          <p:nvPr>
            <p:ph type="body" idx="1"/>
          </p:nvPr>
        </p:nvSpPr>
        <p:spPr/>
        <p:txBody>
          <a:bodyPr>
            <a:normAutofit/>
          </a:bodyPr>
          <a:lstStyle/>
          <a:p>
            <a:r>
              <a:rPr lang="en-US" sz="1600" b="1" dirty="0"/>
              <a:t>CenterPoint Energy's energy-saving programs and services for efficient natural gas equipment can lower your energy use and operating costs.​ </a:t>
            </a:r>
          </a:p>
          <a:p>
            <a:endParaRPr lang="en-US" sz="1600" b="1" dirty="0"/>
          </a:p>
          <a:p>
            <a:r>
              <a:rPr lang="en-US" sz="1600" dirty="0"/>
              <a:t>CenterPoint Energy's natural gas equipment  rebate program for businesses includes boilers, and boiler system components, boiler tune-ups, steam trap repair  or replacement, other heating system rebates, water heater rebates, foodservice equipment rebates and more. Ask our experts for an energy analysis of your business and learn more about energy saving tips.</a:t>
            </a:r>
          </a:p>
          <a:p>
            <a:endParaRPr lang="en-US" sz="1600" dirty="0"/>
          </a:p>
          <a:p>
            <a:r>
              <a:rPr lang="en-US" sz="1600" dirty="0"/>
              <a:t>Learn more about CenterPoint Energy Efficiency rebate programs and services for your business at CenterPoint Energy.com/Business</a:t>
            </a:r>
          </a:p>
          <a:p>
            <a:pPr>
              <a:buFontTx/>
              <a:buChar char="•"/>
            </a:pPr>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25</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a:t>CenterPoint Energy provides a variety of energy efficiency services to its commercial and </a:t>
            </a:r>
            <a:r>
              <a:rPr lang="en-US" dirty="0" smtClean="0"/>
              <a:t>industrial customers</a:t>
            </a:r>
            <a:r>
              <a:rPr lang="en-US" dirty="0"/>
              <a:t>, ranging from training and education to in-depth support with identifying and </a:t>
            </a:r>
            <a:r>
              <a:rPr lang="en-US" dirty="0" smtClean="0"/>
              <a:t>implementing industrial process improvements.</a:t>
            </a:r>
          </a:p>
          <a:p>
            <a:endParaRPr lang="en-US" dirty="0">
              <a:latin typeface="Arial" pitchFamily="34" charset="0"/>
            </a:endParaRPr>
          </a:p>
          <a:p>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26</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a:t>CenterPoint Energy provides a variety of energy efficiency services to its commercial and </a:t>
            </a:r>
            <a:r>
              <a:rPr lang="en-US" dirty="0" smtClean="0"/>
              <a:t>industrial customers</a:t>
            </a:r>
            <a:r>
              <a:rPr lang="en-US" dirty="0"/>
              <a:t>, ranging from training and education to in-depth support with identifying and </a:t>
            </a:r>
            <a:r>
              <a:rPr lang="en-US" dirty="0" smtClean="0"/>
              <a:t>implementing new natural gas equipment. </a:t>
            </a:r>
          </a:p>
          <a:p>
            <a:endParaRPr lang="en-US" dirty="0"/>
          </a:p>
          <a:p>
            <a:endParaRPr lang="en-US" dirty="0" smtClean="0"/>
          </a:p>
          <a:p>
            <a:r>
              <a:rPr lang="en-US" dirty="0" smtClean="0"/>
              <a:t>Here you can see the Boiler rebates.</a:t>
            </a:r>
          </a:p>
          <a:p>
            <a:endParaRPr lang="en-US" dirty="0"/>
          </a:p>
          <a:p>
            <a:endParaRPr lang="en-US" dirty="0">
              <a:latin typeface="Arial" pitchFamily="34" charset="0"/>
            </a:endParaRPr>
          </a:p>
          <a:p>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27</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smtClean="0"/>
              <a:t>In addition, we offer other heating system rebates shown here.</a:t>
            </a:r>
          </a:p>
          <a:p>
            <a:endParaRPr lang="en-US" dirty="0"/>
          </a:p>
          <a:p>
            <a:endParaRPr lang="en-US" dirty="0">
              <a:latin typeface="Arial" pitchFamily="34" charset="0"/>
            </a:endParaRPr>
          </a:p>
          <a:p>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28</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smtClean="0"/>
              <a:t>Commercial water heating has three new rebates added for the 2017 program seen above.</a:t>
            </a:r>
          </a:p>
          <a:p>
            <a:endParaRPr lang="en-US" dirty="0"/>
          </a:p>
          <a:p>
            <a:r>
              <a:rPr lang="en-US" dirty="0" smtClean="0"/>
              <a:t>In addition, trade ally incentives are available too.</a:t>
            </a:r>
          </a:p>
          <a:p>
            <a:endParaRPr lang="en-US" dirty="0">
              <a:latin typeface="Arial" pitchFamily="34" charset="0"/>
            </a:endParaRPr>
          </a:p>
          <a:p>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29</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a:t>CenterPoint Energy provides </a:t>
            </a:r>
            <a:r>
              <a:rPr lang="en-US" dirty="0" smtClean="0"/>
              <a:t>in-depth </a:t>
            </a:r>
            <a:r>
              <a:rPr lang="en-US" dirty="0"/>
              <a:t>support with identifying and </a:t>
            </a:r>
            <a:r>
              <a:rPr lang="en-US" dirty="0" smtClean="0"/>
              <a:t>implementing industrial </a:t>
            </a:r>
            <a:r>
              <a:rPr lang="en-US" dirty="0"/>
              <a:t>process </a:t>
            </a:r>
            <a:r>
              <a:rPr lang="en-US" dirty="0" smtClean="0"/>
              <a:t>improvements (natural gas equipment used for a process rather than heating).</a:t>
            </a:r>
            <a:endParaRPr lang="en-US" dirty="0">
              <a:latin typeface="Arial" pitchFamily="34" charset="0"/>
            </a:endParaRPr>
          </a:p>
          <a:p>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30</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sz="1600" dirty="0"/>
              <a:t>The Commercial Foodservice Equipment Rebates project will provide financial incentives for high efficiency natural gas foodservice equipment.</a:t>
            </a:r>
          </a:p>
          <a:p>
            <a:endParaRPr lang="en-US" sz="1600" dirty="0">
              <a:latin typeface="Arial" pitchFamily="34" charset="0"/>
            </a:endParaRPr>
          </a:p>
          <a:p>
            <a:r>
              <a:rPr lang="en-US" sz="1600" dirty="0">
                <a:latin typeface="Arial" pitchFamily="34" charset="0"/>
              </a:rPr>
              <a:t>For the 2017 program there are 20 qualifying foodservice equipment rebates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31</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sz="1600" dirty="0"/>
              <a:t>More rebates equals more savings.</a:t>
            </a:r>
          </a:p>
          <a:p>
            <a:endParaRPr lang="en-US" sz="1600" dirty="0">
              <a:latin typeface="Arial" pitchFamily="34" charset="0"/>
            </a:endParaRPr>
          </a:p>
          <a:p>
            <a:r>
              <a:rPr lang="en-US" sz="1600" dirty="0"/>
              <a:t>Whether your business is a school cafeteria,</a:t>
            </a:r>
          </a:p>
          <a:p>
            <a:r>
              <a:rPr lang="en-US" sz="1600" dirty="0"/>
              <a:t>office building, restaurant, healthcare or</a:t>
            </a:r>
          </a:p>
          <a:p>
            <a:r>
              <a:rPr lang="en-US" sz="1600" dirty="0"/>
              <a:t>another type of foodservice operation, we have</a:t>
            </a:r>
          </a:p>
          <a:p>
            <a:r>
              <a:rPr lang="en-US" sz="1600" dirty="0"/>
              <a:t>rebates that can help you reduce energy costs,</a:t>
            </a:r>
          </a:p>
          <a:p>
            <a:r>
              <a:rPr lang="en-US" sz="1600" dirty="0"/>
              <a:t>add efficiency and increase quality. </a:t>
            </a:r>
          </a:p>
          <a:p>
            <a:endParaRPr lang="en-US" sz="1600" dirty="0">
              <a:latin typeface="Arial" pitchFamily="34" charset="0"/>
            </a:endParaRPr>
          </a:p>
          <a:p>
            <a:r>
              <a:rPr lang="en-US" sz="1600" dirty="0">
                <a:latin typeface="Arial" pitchFamily="34" charset="0"/>
              </a:rPr>
              <a:t>Learn more at CenterPoint Energy dot com slash foodservice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5</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D9B05-9FF6-438A-B60B-5CDE94B6C7A4}" type="slidenum">
              <a:rPr lang="en-US" smtClean="0"/>
              <a:pPr fontAlgn="base">
                <a:spcBef>
                  <a:spcPct val="0"/>
                </a:spcBef>
                <a:spcAft>
                  <a:spcPct val="0"/>
                </a:spcAft>
              </a:pPr>
              <a:t>32</a:t>
            </a:fld>
            <a:endParaRPr lang="en-US" dirty="0" smtClean="0"/>
          </a:p>
        </p:txBody>
      </p:sp>
      <p:sp>
        <p:nvSpPr>
          <p:cNvPr id="78851" name="Rectangle 11"/>
          <p:cNvSpPr txBox="1">
            <a:spLocks noGrp="1" noChangeArrowheads="1"/>
          </p:cNvSpPr>
          <p:nvPr/>
        </p:nvSpPr>
        <p:spPr bwMode="auto">
          <a:xfrm>
            <a:off x="3970938" y="0"/>
            <a:ext cx="3037840" cy="461169"/>
          </a:xfrm>
          <a:prstGeom prst="rect">
            <a:avLst/>
          </a:prstGeom>
          <a:noFill/>
          <a:ln w="9525">
            <a:noFill/>
            <a:miter lim="800000"/>
            <a:headEnd/>
            <a:tailEnd/>
          </a:ln>
        </p:spPr>
        <p:txBody>
          <a:bodyPr lIns="94519" tIns="47260" rIns="94519" bIns="47260"/>
          <a:lstStyle/>
          <a:p>
            <a:pPr algn="r"/>
            <a:fld id="{D50AEFFB-A27F-4FF0-8378-009C5EFD4A7D}" type="datetime1">
              <a:rPr lang="en-US" altLang="en-US" sz="1200">
                <a:latin typeface="Gill Sans MT" pitchFamily="34" charset="0"/>
              </a:rPr>
              <a:pPr algn="r"/>
              <a:t>2/15/2017</a:t>
            </a:fld>
            <a:endParaRPr lang="en-US" altLang="en-US" sz="1200" dirty="0">
              <a:latin typeface="Gill Sans MT" pitchFamily="34" charset="0"/>
            </a:endParaRPr>
          </a:p>
        </p:txBody>
      </p:sp>
      <p:sp>
        <p:nvSpPr>
          <p:cNvPr id="78852" name="Rectangle 13"/>
          <p:cNvSpPr txBox="1">
            <a:spLocks noGrp="1" noChangeArrowheads="1"/>
          </p:cNvSpPr>
          <p:nvPr/>
        </p:nvSpPr>
        <p:spPr bwMode="auto">
          <a:xfrm>
            <a:off x="3970938" y="8760605"/>
            <a:ext cx="3037840" cy="461169"/>
          </a:xfrm>
          <a:prstGeom prst="rect">
            <a:avLst/>
          </a:prstGeom>
          <a:noFill/>
          <a:ln w="9525">
            <a:noFill/>
            <a:miter lim="800000"/>
            <a:headEnd/>
            <a:tailEnd/>
          </a:ln>
        </p:spPr>
        <p:txBody>
          <a:bodyPr lIns="94519" tIns="47260" rIns="94519" bIns="47260" anchor="b"/>
          <a:lstStyle/>
          <a:p>
            <a:pPr algn="r"/>
            <a:fld id="{7FA435A2-57CB-4F5F-9520-3BCCE721F71F}" type="slidenum">
              <a:rPr lang="en-US" altLang="en-US" sz="1200">
                <a:latin typeface="Gill Sans MT" pitchFamily="34" charset="0"/>
              </a:rPr>
              <a:pPr algn="r"/>
              <a:t>32</a:t>
            </a:fld>
            <a:endParaRPr lang="en-US" altLang="en-US" sz="1200" dirty="0">
              <a:latin typeface="Gill Sans MT" pitchFamily="34" charset="0"/>
            </a:endParaRPr>
          </a:p>
        </p:txBody>
      </p:sp>
      <p:sp>
        <p:nvSpPr>
          <p:cNvPr id="788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a:t>
            </a:r>
            <a:r>
              <a:rPr lang="en-US" baseline="0" dirty="0" smtClean="0"/>
              <a:t> rebate calculator is a very useful tool when meeting with customers and works on laptops and smartphones.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33</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marL="238333" indent="-238333"/>
            <a:r>
              <a:rPr lang="en-US" sz="1600" dirty="0">
                <a:latin typeface="Calibri" panose="020F0502020204030204" pitchFamily="34" charset="0"/>
              </a:rPr>
              <a:t>The custom rebate program is designed to provide rebate opportunities  for natural gas saving technologies not covered in our Prescriptive rebate offerings.</a:t>
            </a:r>
          </a:p>
          <a:p>
            <a:pPr marL="238333" indent="-238333"/>
            <a:endParaRPr lang="en-US" sz="1600" dirty="0"/>
          </a:p>
          <a:p>
            <a:pPr marL="238333" indent="-238333"/>
            <a:r>
              <a:rPr lang="en-US" sz="1600" dirty="0"/>
              <a:t>Some custom rebate technologies include:</a:t>
            </a:r>
          </a:p>
          <a:p>
            <a:endParaRPr lang="en-US" sz="1400" dirty="0"/>
          </a:p>
          <a:p>
            <a:pPr marL="927567" indent="-231892">
              <a:buFont typeface="Arial" pitchFamily="34" charset="0"/>
              <a:buChar char="•"/>
            </a:pPr>
            <a:r>
              <a:rPr lang="en-US" sz="1400" dirty="0"/>
              <a:t>Energy recovery systems</a:t>
            </a:r>
          </a:p>
          <a:p>
            <a:pPr marL="927567" indent="-231892">
              <a:buFont typeface="Arial" pitchFamily="34" charset="0"/>
              <a:buChar char="•"/>
            </a:pPr>
            <a:r>
              <a:rPr lang="en-US" sz="1400" dirty="0"/>
              <a:t>Air </a:t>
            </a:r>
            <a:r>
              <a:rPr lang="en-US" sz="1400" dirty="0" err="1"/>
              <a:t>destratification</a:t>
            </a:r>
            <a:r>
              <a:rPr lang="en-US" sz="1400" dirty="0"/>
              <a:t> systems</a:t>
            </a:r>
          </a:p>
          <a:p>
            <a:pPr marL="985540" indent="-289865">
              <a:buFont typeface="Arial" panose="020B0604020202020204" pitchFamily="34" charset="0"/>
              <a:buChar char="•"/>
            </a:pPr>
            <a:r>
              <a:rPr lang="en-US" sz="1400" dirty="0"/>
              <a:t>Building envelope:</a:t>
            </a:r>
          </a:p>
          <a:p>
            <a:pPr marL="1333378" lvl="1" indent="-231892"/>
            <a:r>
              <a:rPr lang="en-US" sz="1100" dirty="0"/>
              <a:t>Roofs</a:t>
            </a:r>
          </a:p>
          <a:p>
            <a:pPr marL="1333378" lvl="1" indent="-231892"/>
            <a:r>
              <a:rPr lang="en-US" sz="1100" dirty="0"/>
              <a:t>Windows</a:t>
            </a:r>
          </a:p>
          <a:p>
            <a:pPr marL="985540" indent="-289865">
              <a:buFont typeface="Arial" panose="020B0604020202020204" pitchFamily="34" charset="0"/>
              <a:buChar char="•"/>
            </a:pPr>
            <a:r>
              <a:rPr lang="en-US" sz="1400" dirty="0"/>
              <a:t>Dust (particle) collector</a:t>
            </a:r>
          </a:p>
          <a:p>
            <a:pPr marL="985540" indent="-289865">
              <a:buFont typeface="Arial" panose="020B0604020202020204" pitchFamily="34" charset="0"/>
              <a:buChar char="•"/>
            </a:pPr>
            <a:r>
              <a:rPr lang="en-US" sz="1400" dirty="0"/>
              <a:t>Waste heat recovery</a:t>
            </a:r>
          </a:p>
          <a:p>
            <a:pPr marL="985540" indent="-289865">
              <a:buFont typeface="Arial" panose="020B0604020202020204" pitchFamily="34" charset="0"/>
              <a:buChar char="•"/>
            </a:pPr>
            <a:r>
              <a:rPr lang="en-US" sz="1400" dirty="0"/>
              <a:t>And more…</a:t>
            </a:r>
          </a:p>
          <a:p>
            <a:r>
              <a:rPr lang="en-US" sz="1600" dirty="0"/>
              <a:t>Learn more at CenterPoint Energy dot com slash M N Custom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34</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597182" y="4381103"/>
            <a:ext cx="5608320" cy="4150519"/>
          </a:xfrm>
          <a:noFill/>
          <a:ln/>
        </p:spPr>
        <p:txBody>
          <a:bodyPr/>
          <a:lstStyle/>
          <a:p>
            <a:r>
              <a:rPr lang="en-US" dirty="0" smtClean="0"/>
              <a:t>A </a:t>
            </a:r>
            <a:r>
              <a:rPr lang="en-US" dirty="0"/>
              <a:t>Natural Gas Energy Analysis can help cut costs for businesses of any size*.A certified energy auditor will visit the facility, inspect the building envelope and install natural gas equipment</a:t>
            </a:r>
            <a:r>
              <a:rPr lang="en-US" dirty="0" smtClean="0"/>
              <a:t>.</a:t>
            </a:r>
          </a:p>
          <a:p>
            <a:endParaRPr lang="en-US" dirty="0"/>
          </a:p>
          <a:p>
            <a:r>
              <a:rPr lang="en-US" dirty="0" smtClean="0"/>
              <a:t>The </a:t>
            </a:r>
            <a:r>
              <a:rPr lang="en-US" dirty="0"/>
              <a:t>auditor will also examine how the equipment is operating and identify opportunities to improve efficiency and potentially qualify for a </a:t>
            </a:r>
            <a:r>
              <a:rPr lang="en-US" dirty="0" err="1"/>
              <a:t>rebate.All</a:t>
            </a:r>
            <a:r>
              <a:rPr lang="en-US" dirty="0"/>
              <a:t> analyses receive a detailed report with specific recommendations to help develop an energy savings </a:t>
            </a:r>
            <a:r>
              <a:rPr lang="en-US" dirty="0" smtClean="0"/>
              <a:t>plan.</a:t>
            </a:r>
          </a:p>
          <a:p>
            <a:endParaRPr lang="en-US" dirty="0" smtClean="0"/>
          </a:p>
          <a:p>
            <a:r>
              <a:rPr lang="en-US" b="1" dirty="0" smtClean="0">
                <a:solidFill>
                  <a:schemeClr val="accent6"/>
                </a:solidFill>
              </a:rPr>
              <a:t>New for 2017</a:t>
            </a:r>
            <a:r>
              <a:rPr lang="en-US" dirty="0" smtClean="0"/>
              <a:t>! Participants </a:t>
            </a:r>
            <a:r>
              <a:rPr lang="en-US" dirty="0"/>
              <a:t>are also eligible for free direct install gas-saving measures including programmable thermostats, low-flow aerators and showerheads, pre-rinse spray valves and </a:t>
            </a:r>
            <a:r>
              <a:rPr lang="en-US" dirty="0" err="1"/>
              <a:t>weatherstripping</a:t>
            </a:r>
            <a:r>
              <a:rPr lang="en-US" dirty="0"/>
              <a:t> for exterior doors.</a:t>
            </a:r>
            <a:endParaRPr lang="en-US" dirty="0" smtClean="0"/>
          </a:p>
          <a:p>
            <a:endParaRPr lang="en-US" dirty="0">
              <a:latin typeface="Arial" pitchFamily="34" charset="0"/>
            </a:endParaRPr>
          </a:p>
          <a:p>
            <a:endParaRPr lang="en-US" dirty="0">
              <a:latin typeface="Arial" pitchFamily="34" charset="0"/>
            </a:endParaRPr>
          </a:p>
          <a:p>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D9B05-9FF6-438A-B60B-5CDE94B6C7A4}" type="slidenum">
              <a:rPr lang="en-US" smtClean="0"/>
              <a:pPr fontAlgn="base">
                <a:spcBef>
                  <a:spcPct val="0"/>
                </a:spcBef>
                <a:spcAft>
                  <a:spcPct val="0"/>
                </a:spcAft>
              </a:pPr>
              <a:t>35</a:t>
            </a:fld>
            <a:endParaRPr lang="en-US" dirty="0" smtClean="0"/>
          </a:p>
        </p:txBody>
      </p:sp>
      <p:sp>
        <p:nvSpPr>
          <p:cNvPr id="78851" name="Rectangle 11"/>
          <p:cNvSpPr txBox="1">
            <a:spLocks noGrp="1" noChangeArrowheads="1"/>
          </p:cNvSpPr>
          <p:nvPr/>
        </p:nvSpPr>
        <p:spPr bwMode="auto">
          <a:xfrm>
            <a:off x="3970938" y="0"/>
            <a:ext cx="3037840" cy="461169"/>
          </a:xfrm>
          <a:prstGeom prst="rect">
            <a:avLst/>
          </a:prstGeom>
          <a:noFill/>
          <a:ln w="9525">
            <a:noFill/>
            <a:miter lim="800000"/>
            <a:headEnd/>
            <a:tailEnd/>
          </a:ln>
        </p:spPr>
        <p:txBody>
          <a:bodyPr lIns="94519" tIns="47260" rIns="94519" bIns="47260"/>
          <a:lstStyle/>
          <a:p>
            <a:pPr algn="r"/>
            <a:fld id="{D50AEFFB-A27F-4FF0-8378-009C5EFD4A7D}" type="datetime1">
              <a:rPr lang="en-US" altLang="en-US" sz="1200">
                <a:latin typeface="Gill Sans MT" pitchFamily="34" charset="0"/>
              </a:rPr>
              <a:pPr algn="r"/>
              <a:t>2/15/2017</a:t>
            </a:fld>
            <a:endParaRPr lang="en-US" altLang="en-US" sz="1200" dirty="0">
              <a:latin typeface="Gill Sans MT" pitchFamily="34" charset="0"/>
            </a:endParaRPr>
          </a:p>
        </p:txBody>
      </p:sp>
      <p:sp>
        <p:nvSpPr>
          <p:cNvPr id="78852" name="Rectangle 13"/>
          <p:cNvSpPr txBox="1">
            <a:spLocks noGrp="1" noChangeArrowheads="1"/>
          </p:cNvSpPr>
          <p:nvPr/>
        </p:nvSpPr>
        <p:spPr bwMode="auto">
          <a:xfrm>
            <a:off x="3970938" y="8760605"/>
            <a:ext cx="3037840" cy="461169"/>
          </a:xfrm>
          <a:prstGeom prst="rect">
            <a:avLst/>
          </a:prstGeom>
          <a:noFill/>
          <a:ln w="9525">
            <a:noFill/>
            <a:miter lim="800000"/>
            <a:headEnd/>
            <a:tailEnd/>
          </a:ln>
        </p:spPr>
        <p:txBody>
          <a:bodyPr lIns="94519" tIns="47260" rIns="94519" bIns="47260" anchor="b"/>
          <a:lstStyle/>
          <a:p>
            <a:pPr algn="r"/>
            <a:fld id="{7FA435A2-57CB-4F5F-9520-3BCCE721F71F}" type="slidenum">
              <a:rPr lang="en-US" altLang="en-US" sz="1200">
                <a:latin typeface="Gill Sans MT" pitchFamily="34" charset="0"/>
              </a:rPr>
              <a:pPr algn="r"/>
              <a:t>35</a:t>
            </a:fld>
            <a:endParaRPr lang="en-US" altLang="en-US" sz="1200" dirty="0">
              <a:latin typeface="Gill Sans MT" pitchFamily="34" charset="0"/>
            </a:endParaRPr>
          </a:p>
        </p:txBody>
      </p:sp>
      <p:sp>
        <p:nvSpPr>
          <p:cNvPr id="788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36</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dirty="0"/>
          </a:p>
          <a:p>
            <a:endParaRPr lang="en-US" dirty="0"/>
          </a:p>
          <a:p>
            <a:r>
              <a:rPr lang="en-US" dirty="0"/>
              <a:t>distribution system can help increase its efficiency by identifying steam traps in need of replacement or repair.</a:t>
            </a:r>
          </a:p>
          <a:p>
            <a:r>
              <a:rPr lang="en-US" dirty="0"/>
              <a:t>Customers will enjoy rapid payback when they combine eligible audit rebates with qualifying equipment rebates provided through our Custom Rebate </a:t>
            </a:r>
            <a:r>
              <a:rPr lang="en-US" dirty="0" err="1"/>
              <a:t>Program.Additional</a:t>
            </a:r>
            <a:r>
              <a:rPr lang="en-US" dirty="0"/>
              <a:t> custom rebates are subject to engineering and payback criteria analysis for qualifications.</a:t>
            </a:r>
          </a:p>
          <a:p>
            <a:r>
              <a:rPr lang="en-US" b="1" dirty="0"/>
              <a:t>How the Process Steam Trap Audit program works:</a:t>
            </a:r>
            <a:endParaRPr lang="en-US" dirty="0"/>
          </a:p>
          <a:p>
            <a:r>
              <a:rPr lang="en-US" dirty="0"/>
              <a:t>• Customers may participate in the program every other year.</a:t>
            </a:r>
          </a:p>
          <a:p>
            <a:r>
              <a:rPr lang="en-US" dirty="0"/>
              <a:t>• The program pays for the steam trap audit at a rate of $15/tested trap up to 100% of the audit’s cost.</a:t>
            </a:r>
          </a:p>
          <a:p>
            <a:r>
              <a:rPr lang="en-US" b="1" dirty="0"/>
              <a:t>Audit funding is payable upon receipt of:</a:t>
            </a:r>
            <a:endParaRPr lang="en-US" dirty="0"/>
          </a:p>
          <a:p>
            <a:r>
              <a:rPr lang="en-US" dirty="0"/>
              <a:t>• Program application</a:t>
            </a:r>
          </a:p>
          <a:p>
            <a:r>
              <a:rPr lang="en-US" dirty="0"/>
              <a:t>• Audit log sheet(s)</a:t>
            </a:r>
          </a:p>
          <a:p>
            <a:r>
              <a:rPr lang="en-US" dirty="0"/>
              <a:t>• Invoices(s) for repaired trap(s)</a:t>
            </a:r>
          </a:p>
          <a:p>
            <a:r>
              <a:rPr lang="en-US" dirty="0"/>
              <a:t>• Invoice for the audit</a:t>
            </a:r>
          </a:p>
          <a:p>
            <a:r>
              <a:rPr lang="en-US" dirty="0"/>
              <a:t>• Invoices(s) for the repair labor (or estimate for internal labor)</a:t>
            </a:r>
          </a:p>
          <a:p>
            <a:r>
              <a:rPr lang="en-US" dirty="0"/>
              <a:t>For more details, </a:t>
            </a:r>
            <a:r>
              <a:rPr lang="en-US" b="1" dirty="0" smtClean="0"/>
              <a:t>CenterPointEnergy.com/</a:t>
            </a:r>
            <a:r>
              <a:rPr lang="en-US" b="1" dirty="0" err="1" smtClean="0"/>
              <a:t>ProcessSteamTrapAudit</a:t>
            </a:r>
            <a:endParaRPr lang="en-US" dirty="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Starts with a free audit</a:t>
            </a:r>
            <a:r>
              <a:rPr lang="en-US" baseline="0" dirty="0" smtClean="0"/>
              <a:t> looking at whole building improvement potentials from lighting to heating and coloring systems, insulation, and other equipment areas that could benefit from efficiency measures</a:t>
            </a:r>
          </a:p>
          <a:p>
            <a:r>
              <a:rPr lang="en-US" baseline="0" dirty="0" smtClean="0"/>
              <a:t>2. Next comes the free installs- LED lights in common areas, showerheads, water heater blankets, CFL lights in rental units, faucet aerators, and LEDs in exit signs</a:t>
            </a:r>
          </a:p>
          <a:p>
            <a:r>
              <a:rPr lang="en-US" baseline="0" dirty="0" smtClean="0"/>
              <a:t>3. Implementation support- for other improvement efforts requiring engineering, retrofitting, or equipment, the program offers consulting support</a:t>
            </a:r>
          </a:p>
          <a:p>
            <a:r>
              <a:rPr lang="en-US" baseline="0" dirty="0" smtClean="0"/>
              <a:t>4. Before and after comparison- a report of building’s energy consumption before and after addressing the improvements </a:t>
            </a:r>
          </a:p>
          <a:p>
            <a:r>
              <a:rPr lang="en-US" baseline="0" dirty="0" smtClean="0"/>
              <a:t>5. Educate tenants and staff </a:t>
            </a:r>
          </a:p>
          <a:p>
            <a:r>
              <a:rPr lang="en-US" baseline="0" dirty="0" smtClean="0"/>
              <a:t>6. Incentives paid out upon completion of all energy-saving measures</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39</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40</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770278" y="4295701"/>
            <a:ext cx="5608320" cy="4150519"/>
          </a:xfrm>
          <a:noFill/>
          <a:ln/>
        </p:spPr>
        <p:txBody>
          <a:bodyPr/>
          <a:lstStyle/>
          <a:p>
            <a:r>
              <a:rPr lang="en-US" b="1" i="1" dirty="0"/>
              <a:t>Engineering and Certification Assistance </a:t>
            </a:r>
            <a:endParaRPr lang="en-US" dirty="0"/>
          </a:p>
          <a:p>
            <a:r>
              <a:rPr lang="en-US" dirty="0"/>
              <a:t>This program helps customers cover the cost of identifying, implementing and receiving third-party certification for energy efficiency </a:t>
            </a:r>
            <a:r>
              <a:rPr lang="en-US" dirty="0" err="1"/>
              <a:t>upgrades.It</a:t>
            </a:r>
            <a:r>
              <a:rPr lang="en-US" dirty="0"/>
              <a:t> also provides support for customers seeking ENERGY STAR® certification for their buildings.</a:t>
            </a:r>
          </a:p>
          <a:p>
            <a:endParaRPr lang="en-US" b="1" dirty="0"/>
          </a:p>
          <a:p>
            <a:r>
              <a:rPr lang="en-US" b="1" dirty="0"/>
              <a:t>Engineering Assistance Program </a:t>
            </a:r>
            <a:endParaRPr lang="en-US" dirty="0"/>
          </a:p>
          <a:p>
            <a:r>
              <a:rPr lang="en-US" dirty="0"/>
              <a:t>Provides funding up to $5,000 to commercial and industrial customers for a portion of engineering fees for study, design and installation of qualifying energy-efficiency </a:t>
            </a:r>
            <a:r>
              <a:rPr lang="en-US" dirty="0" err="1"/>
              <a:t>projects.Customers</a:t>
            </a:r>
            <a:r>
              <a:rPr lang="en-US" dirty="0"/>
              <a:t> may be eligible for up to an additional $5,000 if qualifying natural gas technologies are </a:t>
            </a:r>
            <a:r>
              <a:rPr lang="en-US" dirty="0" err="1"/>
              <a:t>installed.Pre</a:t>
            </a:r>
            <a:r>
              <a:rPr lang="en-US" dirty="0"/>
              <a:t>-approval of the study and funding are required prior to starting.</a:t>
            </a:r>
          </a:p>
          <a:p>
            <a:endParaRPr lang="en-US" b="1" dirty="0"/>
          </a:p>
          <a:p>
            <a:r>
              <a:rPr lang="en-US" b="1" dirty="0"/>
              <a:t>LEED Certification Assistance Program </a:t>
            </a:r>
            <a:endParaRPr lang="en-US" dirty="0"/>
          </a:p>
          <a:p>
            <a:r>
              <a:rPr lang="en-US" dirty="0"/>
              <a:t>Reimburses customers up to $5,000 for a portion of the cost of analysis, documentation and other costs associated with submission of LEED </a:t>
            </a:r>
            <a:r>
              <a:rPr lang="en-US" dirty="0" err="1"/>
              <a:t>assistance.Customers</a:t>
            </a:r>
            <a:r>
              <a:rPr lang="en-US" dirty="0"/>
              <a:t> may also be eligible for up to an additional $5,000 following the completion and submission of the </a:t>
            </a:r>
            <a:r>
              <a:rPr lang="en-US" dirty="0" err="1"/>
              <a:t>application.Pre</a:t>
            </a:r>
            <a:r>
              <a:rPr lang="en-US" dirty="0"/>
              <a:t>-approval of the application is required.</a:t>
            </a:r>
          </a:p>
          <a:p>
            <a:endParaRPr lang="en-US" b="1" dirty="0"/>
          </a:p>
          <a:p>
            <a:r>
              <a:rPr lang="en-US" b="1" dirty="0"/>
              <a:t>ENERGY STAR® Verification Assistance Program </a:t>
            </a:r>
            <a:endParaRPr lang="en-US" dirty="0"/>
          </a:p>
          <a:p>
            <a:r>
              <a:rPr lang="en-US" dirty="0"/>
              <a:t>Requires that a building’s application be verified by a registered professional engineer or </a:t>
            </a:r>
            <a:r>
              <a:rPr lang="en-US" dirty="0" err="1"/>
              <a:t>architect.CenterPoint</a:t>
            </a:r>
            <a:r>
              <a:rPr lang="en-US" dirty="0"/>
              <a:t> Energy will reimburse customers for the cost of the ENERGY STAR® application verification up to a maximum of $1,500 per </a:t>
            </a:r>
            <a:r>
              <a:rPr lang="en-US" dirty="0" err="1"/>
              <a:t>building.Customer</a:t>
            </a:r>
            <a:r>
              <a:rPr lang="en-US" dirty="0"/>
              <a:t> must provide a copy of the verified application and documentation of the verification costs.</a:t>
            </a:r>
            <a:endParaRPr lang="en-US" dirty="0" smtClean="0">
              <a:latin typeface="Arial" pitchFamily="34" charset="0"/>
            </a:endParaRPr>
          </a:p>
        </p:txBody>
      </p:sp>
      <p:sp>
        <p:nvSpPr>
          <p:cNvPr id="2" name="Rectangle 1"/>
          <p:cNvSpPr/>
          <p:nvPr/>
        </p:nvSpPr>
        <p:spPr>
          <a:xfrm>
            <a:off x="228913" y="4396870"/>
            <a:ext cx="6619344" cy="4563589"/>
          </a:xfrm>
          <a:prstGeom prst="rect">
            <a:avLst/>
          </a:prstGeom>
        </p:spPr>
        <p:txBody>
          <a:bodyPr wrap="square" lIns="92757" tIns="46378" rIns="92757" bIns="46378">
            <a:spAutoFit/>
          </a:bodyPr>
          <a:lstStyle/>
          <a:p>
            <a:endParaRPr lang="en-US" sz="1200" dirty="0"/>
          </a:p>
          <a:p>
            <a:r>
              <a:rPr lang="en-US" sz="1200" dirty="0"/>
              <a:t>CenterPoint Energy offers a variety of design/engineering </a:t>
            </a:r>
            <a:r>
              <a:rPr lang="en-US" sz="1200" dirty="0" err="1"/>
              <a:t>programs.If</a:t>
            </a:r>
            <a:r>
              <a:rPr lang="en-US" sz="1200" dirty="0"/>
              <a:t> your customers are considering making energy efficiency design improvements to their facilities, contact your trade ally representative, one of our energy efficiency engineers or call 612-321-4330 (800-234-5800 ext.4330).</a:t>
            </a:r>
          </a:p>
          <a:p>
            <a:r>
              <a:rPr lang="en-US" sz="1200" b="1" i="1" dirty="0"/>
              <a:t>Engineering and Certification Assistance </a:t>
            </a:r>
            <a:endParaRPr lang="en-US" sz="1200" dirty="0"/>
          </a:p>
          <a:p>
            <a:r>
              <a:rPr lang="en-US" sz="1200" dirty="0"/>
              <a:t>This program helps customers cover the cost of identifying, implementing and receiving third-party certification for energy efficiency </a:t>
            </a:r>
            <a:r>
              <a:rPr lang="en-US" sz="1200" dirty="0" err="1"/>
              <a:t>upgrades.It</a:t>
            </a:r>
            <a:r>
              <a:rPr lang="en-US" sz="1200" dirty="0"/>
              <a:t> also provides support for customers seeking ENERGY STAR® certification for their buildings.</a:t>
            </a:r>
          </a:p>
          <a:p>
            <a:r>
              <a:rPr lang="en-US" sz="1200" b="1" dirty="0"/>
              <a:t>Engineering Assistance Program </a:t>
            </a:r>
            <a:endParaRPr lang="en-US" sz="1200" dirty="0"/>
          </a:p>
          <a:p>
            <a:r>
              <a:rPr lang="en-US" sz="1200" dirty="0"/>
              <a:t>Provides funding up to $5,000 to commercial and industrial customers for a portion of engineering fees for study, design and installation of qualifying energy-efficiency </a:t>
            </a:r>
            <a:r>
              <a:rPr lang="en-US" sz="1200" dirty="0" err="1"/>
              <a:t>projects.Customers</a:t>
            </a:r>
            <a:r>
              <a:rPr lang="en-US" sz="1200" dirty="0"/>
              <a:t> may be eligible for an up to additional $5,000 if qualifying natural gas technologies are </a:t>
            </a:r>
            <a:r>
              <a:rPr lang="en-US" sz="1200" dirty="0" err="1"/>
              <a:t>installed.Pre</a:t>
            </a:r>
            <a:r>
              <a:rPr lang="en-US" sz="1200" dirty="0"/>
              <a:t>-approval of the study and funding are required prior to starting.</a:t>
            </a:r>
          </a:p>
          <a:p>
            <a:r>
              <a:rPr lang="en-US" sz="1200" b="1" dirty="0"/>
              <a:t>LEED Certification Assistance Program </a:t>
            </a:r>
            <a:endParaRPr lang="en-US" sz="1200" dirty="0"/>
          </a:p>
          <a:p>
            <a:r>
              <a:rPr lang="en-US" sz="1200" dirty="0"/>
              <a:t>Reimburses customers up to $5,000 for a portion of the cost of analysis, documentation and other costs associated with submission of LEED </a:t>
            </a:r>
            <a:r>
              <a:rPr lang="en-US" sz="1200" dirty="0" err="1"/>
              <a:t>assistance.Customers</a:t>
            </a:r>
            <a:r>
              <a:rPr lang="en-US" sz="1200" dirty="0"/>
              <a:t> may also be eligible for an additional $5,000 following the completion and submission of the </a:t>
            </a:r>
            <a:r>
              <a:rPr lang="en-US" sz="1200" dirty="0" err="1"/>
              <a:t>application.Pre</a:t>
            </a:r>
            <a:r>
              <a:rPr lang="en-US" sz="1200" dirty="0"/>
              <a:t>-approval of the application is required.</a:t>
            </a:r>
          </a:p>
          <a:p>
            <a:r>
              <a:rPr lang="en-US" sz="1200" b="1" dirty="0"/>
              <a:t>ENERGY STAR® Verification Assistance Program </a:t>
            </a:r>
            <a:endParaRPr lang="en-US" sz="1200" dirty="0"/>
          </a:p>
          <a:p>
            <a:r>
              <a:rPr lang="en-US" sz="1200" dirty="0"/>
              <a:t>Requires that a building’s application be verified by a registered professional engineer or </a:t>
            </a:r>
            <a:r>
              <a:rPr lang="en-US" sz="1200" dirty="0" err="1"/>
              <a:t>architect.CenterPoint</a:t>
            </a:r>
            <a:r>
              <a:rPr lang="en-US" sz="1200" dirty="0"/>
              <a:t> Energy will reimburse customers for the cost of the ENERGY STAR® application verification up to a maximum of $1,500 per </a:t>
            </a:r>
            <a:r>
              <a:rPr lang="en-US" sz="1200" dirty="0" err="1"/>
              <a:t>building.Customer</a:t>
            </a:r>
            <a:r>
              <a:rPr lang="en-US" sz="1200" dirty="0"/>
              <a:t> must provide a copy of the verified application and documentation of the verification costs.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4FC44-245A-495B-85CA-EE5A27F32D6E}" type="slidenum">
              <a:rPr lang="en-US"/>
              <a:pPr/>
              <a:t>41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34720" y="4381103"/>
            <a:ext cx="5140960" cy="4150519"/>
          </a:xfrm>
        </p:spPr>
        <p:txBody>
          <a:bodyPr/>
          <a:lstStyle/>
          <a:p>
            <a:r>
              <a:rPr lang="en-US" b="1" i="1" dirty="0"/>
              <a:t>Energy Design Assistance (EDA) </a:t>
            </a:r>
            <a:endParaRPr lang="en-US" dirty="0"/>
          </a:p>
          <a:p>
            <a:r>
              <a:rPr lang="en-US" dirty="0"/>
              <a:t>This program encourages building owners, architects and engineers to design maximum energy efficiency into their new construction and major renovation </a:t>
            </a:r>
            <a:r>
              <a:rPr lang="en-US" dirty="0" err="1"/>
              <a:t>projects.This</a:t>
            </a:r>
            <a:r>
              <a:rPr lang="en-US" dirty="0"/>
              <a:t> program provides building design consulting services, provided by our third-party energy modeling firm, at no cost to participating customers, and CenterPoint Energy offers a rebate for projects that realize over 5 percent energy savings. The program is offered collaboratively with the customer’s electric utility, subject to availability.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6</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dirty="0"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44</a:t>
            </a:fld>
            <a:endParaRPr lang="en-US" altLang="en-US" dirty="0"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r>
              <a:rPr lang="en-US" dirty="0">
                <a:latin typeface="Calibri" panose="020F0502020204030204" pitchFamily="34" charset="0"/>
              </a:rPr>
              <a:t>The </a:t>
            </a:r>
            <a:r>
              <a:rPr lang="en-US" dirty="0" smtClean="0">
                <a:latin typeface="Calibri" panose="020F0502020204030204" pitchFamily="34" charset="0"/>
              </a:rPr>
              <a:t>Process </a:t>
            </a:r>
            <a:r>
              <a:rPr lang="en-US" dirty="0">
                <a:latin typeface="Calibri" panose="020F0502020204030204" pitchFamily="34" charset="0"/>
              </a:rPr>
              <a:t>Efficiency program is designed to provide funding for an energy efficiency study to identify, scope, and ultimately lead to the implementation of energy-saving opportunities. This project approaches each facility as a system, taking advantage of all applicable conservation improvement projects in addition to providing financial support for comprehensive studies.</a:t>
            </a:r>
          </a:p>
          <a:p>
            <a:endParaRPr lang="en-US" dirty="0"/>
          </a:p>
          <a:p>
            <a:r>
              <a:rPr lang="en-US" b="1" dirty="0"/>
              <a:t> </a:t>
            </a:r>
            <a:endParaRPr lang="en-US" dirty="0"/>
          </a:p>
          <a:p>
            <a:r>
              <a:rPr lang="en-US" b="1" dirty="0"/>
              <a:t>Rebates</a:t>
            </a:r>
            <a:endParaRPr lang="en-US" dirty="0"/>
          </a:p>
          <a:p>
            <a:r>
              <a:rPr lang="en-US" dirty="0"/>
              <a:t>Rebates offered during the Industrial Process Efficiency project will include prescriptive measures as </a:t>
            </a:r>
            <a:r>
              <a:rPr lang="en-US" dirty="0" smtClean="0"/>
              <a:t>well as </a:t>
            </a:r>
            <a:r>
              <a:rPr lang="en-US" dirty="0"/>
              <a:t>custom rebates offered through CenterPoint Energy’s commercial and industrial CIP offerings. </a:t>
            </a:r>
            <a:r>
              <a:rPr lang="en-US" dirty="0" err="1" smtClean="0"/>
              <a:t>Thec</a:t>
            </a:r>
            <a:r>
              <a:rPr lang="en-US" dirty="0" smtClean="0"/>
              <a:t> </a:t>
            </a:r>
            <a:r>
              <a:rPr lang="en-US" dirty="0" err="1" smtClean="0"/>
              <a:t>ommercial</a:t>
            </a:r>
            <a:r>
              <a:rPr lang="en-US" dirty="0" smtClean="0"/>
              <a:t> </a:t>
            </a:r>
            <a:r>
              <a:rPr lang="en-US" dirty="0"/>
              <a:t>and industrial rebates will be implemented as approved in the applicable CIP project.</a:t>
            </a:r>
          </a:p>
          <a:p>
            <a:r>
              <a:rPr lang="en-US" dirty="0"/>
              <a:t> </a:t>
            </a:r>
          </a:p>
          <a:p>
            <a:r>
              <a:rPr lang="en-US" dirty="0"/>
              <a:t>The Industrial Process Efficiency project will utilize the rebate structure of existing CIP projects and </a:t>
            </a:r>
            <a:r>
              <a:rPr lang="en-US" dirty="0" smtClean="0"/>
              <a:t>will also </a:t>
            </a:r>
            <a:r>
              <a:rPr lang="en-US" dirty="0"/>
              <a:t>incorporate additional rebate bonuses for system optimization and/or exceeding </a:t>
            </a:r>
            <a:r>
              <a:rPr lang="en-US" dirty="0" smtClean="0"/>
              <a:t>annual achievement </a:t>
            </a:r>
            <a:r>
              <a:rPr lang="en-US" dirty="0"/>
              <a:t>targets.</a:t>
            </a:r>
          </a:p>
          <a:p>
            <a:r>
              <a:rPr lang="en-US" dirty="0"/>
              <a:t> </a:t>
            </a:r>
          </a:p>
          <a:p>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6AAE6E-08BF-44C1-96C0-3BFAB1C58358}" type="slidenum">
              <a:rPr lang="en-US" smtClean="0"/>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would like one of our engineers to help you think through an equipment decision, please feel free to contact any of the above or start with David Poretti and he will get you connected to the appropriate engineer for your market.</a:t>
            </a:r>
            <a:endParaRPr lang="en-US" dirty="0"/>
          </a:p>
        </p:txBody>
      </p:sp>
      <p:sp>
        <p:nvSpPr>
          <p:cNvPr id="4" name="Slide Number Placeholder 3"/>
          <p:cNvSpPr>
            <a:spLocks noGrp="1"/>
          </p:cNvSpPr>
          <p:nvPr>
            <p:ph type="sldNum" sz="quarter" idx="10"/>
          </p:nvPr>
        </p:nvSpPr>
        <p:spPr/>
        <p:txBody>
          <a:bodyPr/>
          <a:lstStyle/>
          <a:p>
            <a:fld id="{8D84F29A-0DB2-455F-BF4A-20C9E9A1C657}" type="slidenum">
              <a:rPr lang="en-US" smtClean="0"/>
              <a:t>48</a:t>
            </a:fld>
            <a:endParaRPr lang="en-US" dirty="0"/>
          </a:p>
        </p:txBody>
      </p:sp>
    </p:spTree>
    <p:extLst>
      <p:ext uri="{BB962C8B-B14F-4D97-AF65-F5344CB8AC3E}">
        <p14:creationId xmlns:p14="http://schemas.microsoft.com/office/powerpoint/2010/main" val="1734617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49</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7</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8</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9</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10</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2/15/2017</a:t>
            </a:fld>
            <a:endParaRPr lang="en-US" altLang="en-US" smtClean="0"/>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11</a:t>
            </a:fld>
            <a:endParaRPr lang="en-US" altLang="en-US" smtClean="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90315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216025" y="2572356"/>
            <a:ext cx="6858000" cy="400110"/>
          </a:xfrm>
          <a:prstGeom prst="rect">
            <a:avLst/>
          </a:prstGeom>
          <a:noFill/>
          <a:ln w="9525">
            <a:noFill/>
            <a:miter lim="800000"/>
            <a:headEnd/>
            <a:tailEnd/>
          </a:ln>
          <a:effectLst/>
        </p:spPr>
        <p:txBody>
          <a:bodyPr wrap="none">
            <a:noAutofit/>
          </a:bodyPr>
          <a:lstStyle>
            <a:lvl1pPr marL="0" indent="0" algn="l" rtl="0" eaLnBrk="1" fontAlgn="base" hangingPunct="1">
              <a:spcBef>
                <a:spcPct val="0"/>
              </a:spcBef>
              <a:spcAft>
                <a:spcPct val="0"/>
              </a:spcAft>
              <a:buNone/>
              <a:defRPr lang="en-US" sz="1800" b="1" i="1" kern="1200" dirty="0">
                <a:solidFill>
                  <a:schemeClr val="tx1">
                    <a:lumMod val="50000"/>
                    <a:lumOff val="50000"/>
                  </a:schemeClr>
                </a:solidFill>
                <a:latin typeface="Arial"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10" name="Title 9"/>
          <p:cNvSpPr>
            <a:spLocks noGrp="1"/>
          </p:cNvSpPr>
          <p:nvPr>
            <p:ph type="title"/>
          </p:nvPr>
        </p:nvSpPr>
        <p:spPr>
          <a:xfrm>
            <a:off x="1216025" y="1839088"/>
            <a:ext cx="6858000" cy="639535"/>
          </a:xfrm>
        </p:spPr>
        <p:txBody>
          <a:bodyPr anchor="ctr"/>
          <a:lstStyle>
            <a:lvl1pPr algn="l">
              <a:defRPr sz="2400">
                <a:solidFill>
                  <a:srgbClr val="0070C0"/>
                </a:solidFill>
              </a:defRPr>
            </a:lvl1pPr>
          </a:lstStyle>
          <a:p>
            <a:r>
              <a:rPr lang="en-US" dirty="0" smtClean="0"/>
              <a:t>Click to edit Master title style</a:t>
            </a:r>
            <a:endParaRPr lang="en-US" dirty="0"/>
          </a:p>
        </p:txBody>
      </p:sp>
      <p:sp>
        <p:nvSpPr>
          <p:cNvPr id="6" name="Text Placeholder 7"/>
          <p:cNvSpPr>
            <a:spLocks noGrp="1"/>
          </p:cNvSpPr>
          <p:nvPr>
            <p:ph type="body" sz="quarter" idx="15" hasCustomPrompt="1"/>
          </p:nvPr>
        </p:nvSpPr>
        <p:spPr>
          <a:xfrm>
            <a:off x="1216025" y="3781438"/>
            <a:ext cx="6858000" cy="457200"/>
          </a:xfrm>
          <a:prstGeom prst="rect">
            <a:avLst/>
          </a:prstGeom>
        </p:spPr>
        <p:txBody>
          <a:bodyPr/>
          <a:lstStyle>
            <a:lvl1pPr>
              <a:buNone/>
              <a:defRPr sz="1600" b="0" baseline="0">
                <a:solidFill>
                  <a:schemeClr val="tx1">
                    <a:lumMod val="50000"/>
                    <a:lumOff val="50000"/>
                  </a:schemeClr>
                </a:solidFill>
              </a:defRPr>
            </a:lvl1pPr>
            <a:lvl2pPr>
              <a:buNone/>
              <a:defRPr/>
            </a:lvl2pPr>
          </a:lstStyle>
          <a:p>
            <a:pPr lvl="0"/>
            <a:r>
              <a:rPr lang="en-US" dirty="0" smtClean="0"/>
              <a:t>Date</a:t>
            </a:r>
          </a:p>
        </p:txBody>
      </p:sp>
    </p:spTree>
    <p:extLst>
      <p:ext uri="{BB962C8B-B14F-4D97-AF65-F5344CB8AC3E}">
        <p14:creationId xmlns:p14="http://schemas.microsoft.com/office/powerpoint/2010/main" val="660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1950" y="1452557"/>
            <a:ext cx="8420100" cy="4957768"/>
          </a:xfrm>
          <a:prstGeom prst="rect">
            <a:avLst/>
          </a:prstGeom>
        </p:spPr>
        <p:txBody>
          <a:bodyPr/>
          <a:lstStyle>
            <a:lvl1pPr>
              <a:buClr>
                <a:srgbClr val="0070C0"/>
              </a:buClr>
              <a:defRPr/>
            </a:lvl1pPr>
            <a:lvl2pPr>
              <a:buClr>
                <a:srgbClr val="00B0F0"/>
              </a:buClr>
              <a:defRPr/>
            </a:lvl2pPr>
            <a:lvl3pPr>
              <a:buClr>
                <a:schemeClr val="accent1"/>
              </a:buClr>
              <a:defRPr/>
            </a:lvl3pPr>
            <a:lvl4pPr>
              <a:buClr>
                <a:srgbClr val="0070C0"/>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FAD191B-EC79-44DF-9A66-5B2CE6AC23F7}" type="slidenum">
              <a:rPr lang="en-US" smtClean="0"/>
              <a:t>‹#›</a:t>
            </a:fld>
            <a:endParaRPr lang="en-US"/>
          </a:p>
        </p:txBody>
      </p:sp>
      <p:sp>
        <p:nvSpPr>
          <p:cNvPr id="7"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pPr>
              <a:defRPr/>
            </a:pPr>
            <a:r>
              <a:rPr lang="en-US" dirty="0" err="1" smtClean="0"/>
              <a:t>CenterPoint</a:t>
            </a:r>
            <a:r>
              <a:rPr lang="en-US" dirty="0" smtClean="0"/>
              <a:t> Energy Proprietary and Confidential Information</a:t>
            </a:r>
            <a:endParaRPr lang="en-US" dirty="0"/>
          </a:p>
        </p:txBody>
      </p:sp>
    </p:spTree>
    <p:extLst>
      <p:ext uri="{BB962C8B-B14F-4D97-AF65-F5344CB8AC3E}">
        <p14:creationId xmlns:p14="http://schemas.microsoft.com/office/powerpoint/2010/main" val="4256633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1950" y="1453896"/>
            <a:ext cx="4210050" cy="49469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453896"/>
            <a:ext cx="4210050" cy="49469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FAD191B-EC79-44DF-9A66-5B2CE6AC23F7}" type="slidenum">
              <a:rPr lang="en-US" smtClean="0"/>
              <a:t>‹#›</a:t>
            </a:fld>
            <a:endParaRPr lang="en-US"/>
          </a:p>
        </p:txBody>
      </p:sp>
      <p:sp>
        <p:nvSpPr>
          <p:cNvPr id="6"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pPr>
              <a:defRPr/>
            </a:pPr>
            <a:r>
              <a:rPr lang="en-US" dirty="0" err="1" smtClean="0"/>
              <a:t>CenterPoint</a:t>
            </a:r>
            <a:r>
              <a:rPr lang="en-US" dirty="0" smtClean="0"/>
              <a:t> Energy Proprietary and Confidential Information</a:t>
            </a:r>
            <a:endParaRPr lang="en-US" dirty="0"/>
          </a:p>
        </p:txBody>
      </p:sp>
    </p:spTree>
    <p:extLst>
      <p:ext uri="{BB962C8B-B14F-4D97-AF65-F5344CB8AC3E}">
        <p14:creationId xmlns:p14="http://schemas.microsoft.com/office/powerpoint/2010/main" val="276786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FAD191B-EC79-44DF-9A66-5B2CE6AC23F7}" type="slidenum">
              <a:rPr lang="en-US" smtClean="0"/>
              <a:t>‹#›</a:t>
            </a:fld>
            <a:endParaRPr lang="en-US"/>
          </a:p>
        </p:txBody>
      </p:sp>
      <p:sp>
        <p:nvSpPr>
          <p:cNvPr id="4"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pPr>
              <a:defRPr/>
            </a:pPr>
            <a:r>
              <a:rPr lang="en-US" dirty="0" err="1" smtClean="0"/>
              <a:t>CenterPoint</a:t>
            </a:r>
            <a:r>
              <a:rPr lang="en-US" dirty="0" smtClean="0"/>
              <a:t> Energy Proprietary and Confidential Information</a:t>
            </a:r>
            <a:endParaRPr lang="en-US" dirty="0"/>
          </a:p>
        </p:txBody>
      </p:sp>
    </p:spTree>
    <p:extLst>
      <p:ext uri="{BB962C8B-B14F-4D97-AF65-F5344CB8AC3E}">
        <p14:creationId xmlns:p14="http://schemas.microsoft.com/office/powerpoint/2010/main" val="327469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AD191B-EC79-44DF-9A66-5B2CE6AC23F7}" type="slidenum">
              <a:rPr lang="en-US" smtClean="0"/>
              <a:t>‹#›</a:t>
            </a:fld>
            <a:endParaRPr lang="en-US"/>
          </a:p>
        </p:txBody>
      </p:sp>
      <p:sp>
        <p:nvSpPr>
          <p:cNvPr id="3"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pPr>
              <a:defRPr/>
            </a:pPr>
            <a:r>
              <a:rPr lang="en-US" dirty="0" err="1" smtClean="0"/>
              <a:t>CenterPoint</a:t>
            </a:r>
            <a:r>
              <a:rPr lang="en-US" dirty="0" smtClean="0"/>
              <a:t> Energy Proprietary and Confidential Information</a:t>
            </a:r>
            <a:endParaRPr lang="en-US" dirty="0"/>
          </a:p>
        </p:txBody>
      </p:sp>
    </p:spTree>
    <p:extLst>
      <p:ext uri="{BB962C8B-B14F-4D97-AF65-F5344CB8AC3E}">
        <p14:creationId xmlns:p14="http://schemas.microsoft.com/office/powerpoint/2010/main" val="790898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itle Placeholder 1"/>
          <p:cNvSpPr>
            <a:spLocks noGrp="1"/>
          </p:cNvSpPr>
          <p:nvPr>
            <p:ph type="title"/>
          </p:nvPr>
        </p:nvSpPr>
        <p:spPr>
          <a:xfrm>
            <a:off x="361951" y="189040"/>
            <a:ext cx="6492240" cy="100584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7867650" y="6513984"/>
            <a:ext cx="914400" cy="230832"/>
          </a:xfrm>
          <a:prstGeom prst="rect">
            <a:avLst/>
          </a:prstGeom>
        </p:spPr>
        <p:txBody>
          <a:bodyPr vert="horz" lIns="91440" tIns="45720" rIns="91440" bIns="45720" rtlCol="0" anchor="ctr">
            <a:spAutoFit/>
          </a:bodyPr>
          <a:lstStyle>
            <a:lvl1pPr algn="r">
              <a:defRPr sz="900">
                <a:solidFill>
                  <a:schemeClr val="tx1">
                    <a:tint val="75000"/>
                  </a:schemeClr>
                </a:solidFill>
              </a:defRPr>
            </a:lvl1pPr>
          </a:lstStyle>
          <a:p>
            <a:fld id="{3FAD191B-EC79-44DF-9A66-5B2CE6AC23F7}" type="slidenum">
              <a:rPr lang="en-US" smtClean="0"/>
              <a:pPr/>
              <a:t>‹#›</a:t>
            </a:fld>
            <a:endParaRPr lang="en-US"/>
          </a:p>
        </p:txBody>
      </p:sp>
      <p:sp>
        <p:nvSpPr>
          <p:cNvPr id="7" name="Text Placeholder 2"/>
          <p:cNvSpPr>
            <a:spLocks noGrp="1"/>
          </p:cNvSpPr>
          <p:nvPr>
            <p:ph type="body" idx="1"/>
          </p:nvPr>
        </p:nvSpPr>
        <p:spPr>
          <a:xfrm>
            <a:off x="361950" y="1452557"/>
            <a:ext cx="8420100" cy="49577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pPr>
              <a:defRPr/>
            </a:pPr>
            <a:r>
              <a:rPr lang="en-US" dirty="0" err="1" smtClean="0"/>
              <a:t>CenterPoint</a:t>
            </a:r>
            <a:r>
              <a:rPr lang="en-US" dirty="0" smtClean="0"/>
              <a:t> Energy Proprietary and Confidential Information</a:t>
            </a:r>
            <a:endParaRPr lang="en-US" dirty="0"/>
          </a:p>
        </p:txBody>
      </p:sp>
    </p:spTree>
    <p:extLst>
      <p:ext uri="{BB962C8B-B14F-4D97-AF65-F5344CB8AC3E}">
        <p14:creationId xmlns:p14="http://schemas.microsoft.com/office/powerpoint/2010/main" val="2323769467"/>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2" r:id="rId3"/>
    <p:sldLayoutId id="2147483654" r:id="rId4"/>
    <p:sldLayoutId id="2147483655" r:id="rId5"/>
  </p:sldLayoutIdLst>
  <p:hf hdr="0" ftr="0" dt="0"/>
  <p:txStyles>
    <p:titleStyle>
      <a:lvl1pPr algn="l" defTabSz="914400" rtl="0" eaLnBrk="1" latinLnBrk="0" hangingPunct="1">
        <a:spcBef>
          <a:spcPct val="0"/>
        </a:spcBef>
        <a:buNone/>
        <a:defRPr sz="2800" b="1" kern="1200">
          <a:solidFill>
            <a:srgbClr val="0070C0"/>
          </a:solidFill>
          <a:effectLst/>
          <a:latin typeface="+mj-lt"/>
          <a:ea typeface="+mj-ea"/>
          <a:cs typeface="+mj-cs"/>
        </a:defRPr>
      </a:lvl1pPr>
    </p:titleStyle>
    <p:body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rds.commerce.state.mn.us/CARDS/security/search.do?method=showPoup&amp;documentId=%7b108E8C6A-9CB4-4DFE-BE50-BD38F7C62386%7d&amp;documentTitle=253805&amp;documentType=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ec.gov/" TargetMode="External"/><Relationship Id="rId2" Type="http://schemas.openxmlformats.org/officeDocument/2006/relationships/hyperlink" Target="http://www.centerpointenergy.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nfo.centerpointenergy.com/calculators/minnesota/commercialrebatecalculator.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mailto:David.Poretti@CenterPointEnergy.com" TargetMode="External"/><Relationship Id="rId7"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mailto:Nicholas.VanDuzee@centerpointenergy.com" TargetMode="External"/><Relationship Id="rId5" Type="http://schemas.openxmlformats.org/officeDocument/2006/relationships/hyperlink" Target="mailto:Eric.Johansen@centerpointenergy.com" TargetMode="External"/><Relationship Id="rId10" Type="http://schemas.openxmlformats.org/officeDocument/2006/relationships/image" Target="../media/image49.jpeg"/><Relationship Id="rId4" Type="http://schemas.openxmlformats.org/officeDocument/2006/relationships/hyperlink" Target="mailto:Brent.Casmey@centerpointenergy.com" TargetMode="External"/><Relationship Id="rId9" Type="http://schemas.openxmlformats.org/officeDocument/2006/relationships/image" Target="../media/image4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0000"/>
                </a:solidFill>
              </a:rPr>
              <a:t>NEW! </a:t>
            </a:r>
            <a:r>
              <a:rPr lang="en-US" dirty="0" smtClean="0"/>
              <a:t>2017 Commercial &amp; Industrial Rebate and Incentive Programs</a:t>
            </a:r>
            <a:endParaRPr lang="en-US" dirty="0"/>
          </a:p>
        </p:txBody>
      </p:sp>
      <p:sp>
        <p:nvSpPr>
          <p:cNvPr id="6" name="Text Placeholder 5"/>
          <p:cNvSpPr>
            <a:spLocks noGrp="1"/>
          </p:cNvSpPr>
          <p:nvPr>
            <p:ph type="body" sz="quarter" idx="15"/>
          </p:nvPr>
        </p:nvSpPr>
        <p:spPr/>
        <p:txBody>
          <a:bodyPr/>
          <a:lstStyle/>
          <a:p>
            <a:r>
              <a:rPr lang="en-US" dirty="0" smtClean="0"/>
              <a:t>February </a:t>
            </a:r>
            <a:r>
              <a:rPr lang="en-US" dirty="0" smtClean="0"/>
              <a:t>2017</a:t>
            </a:r>
            <a:endParaRPr lang="en-US" dirty="0"/>
          </a:p>
        </p:txBody>
      </p:sp>
    </p:spTree>
    <p:extLst>
      <p:ext uri="{BB962C8B-B14F-4D97-AF65-F5344CB8AC3E}">
        <p14:creationId xmlns:p14="http://schemas.microsoft.com/office/powerpoint/2010/main" val="22666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Utility CIP Triennial</a:t>
            </a:r>
            <a:br>
              <a:rPr lang="en-US" altLang="en-US" dirty="0" smtClean="0"/>
            </a:br>
            <a:endParaRPr lang="en-US" altLang="en-US" dirty="0" smtClean="0"/>
          </a:p>
        </p:txBody>
      </p:sp>
      <p:sp>
        <p:nvSpPr>
          <p:cNvPr id="8" name="Slide Number Placeholder 7"/>
          <p:cNvSpPr>
            <a:spLocks noGrp="1"/>
          </p:cNvSpPr>
          <p:nvPr>
            <p:ph type="sldNum" sz="quarter" idx="12"/>
          </p:nvPr>
        </p:nvSpPr>
        <p:spPr/>
        <p:txBody>
          <a:bodyPr/>
          <a:lstStyle/>
          <a:p>
            <a:fld id="{F5D516CA-C0A0-486B-81C4-FEFF09F199BD}" type="slidenum">
              <a:rPr lang="en-US" smtClean="0"/>
              <a:pPr/>
              <a:t>10</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538288"/>
            <a:ext cx="3958272" cy="50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640" y="1538286"/>
            <a:ext cx="3921760" cy="504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27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fontScale="90000"/>
          </a:bodyPr>
          <a:lstStyle/>
          <a:p>
            <a:r>
              <a:rPr lang="en-US" altLang="en-US" dirty="0" smtClean="0"/>
              <a:t>Department of Commerce</a:t>
            </a:r>
            <a:br>
              <a:rPr lang="en-US" altLang="en-US" dirty="0" smtClean="0"/>
            </a:br>
            <a:r>
              <a:rPr lang="en-US" altLang="en-US" dirty="0" smtClean="0"/>
              <a:t>Division of Energy Resources</a:t>
            </a:r>
            <a:br>
              <a:rPr lang="en-US" altLang="en-US" dirty="0" smtClean="0"/>
            </a:br>
            <a:endParaRPr lang="en-US" altLang="en-US" dirty="0" smtClean="0"/>
          </a:p>
        </p:txBody>
      </p:sp>
      <p:sp>
        <p:nvSpPr>
          <p:cNvPr id="8" name="Slide Number Placeholder 7"/>
          <p:cNvSpPr>
            <a:spLocks noGrp="1"/>
          </p:cNvSpPr>
          <p:nvPr>
            <p:ph type="sldNum" sz="quarter" idx="12"/>
          </p:nvPr>
        </p:nvSpPr>
        <p:spPr/>
        <p:txBody>
          <a:bodyPr/>
          <a:lstStyle/>
          <a:p>
            <a:fld id="{F5D516CA-C0A0-486B-81C4-FEFF09F199BD}" type="slidenum">
              <a:rPr lang="en-US" smtClean="0"/>
              <a:pPr/>
              <a:t>11</a:t>
            </a:fld>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584960"/>
            <a:ext cx="7981950"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2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fontScale="90000"/>
          </a:bodyPr>
          <a:lstStyle/>
          <a:p>
            <a:r>
              <a:rPr lang="en-US" altLang="en-US" dirty="0" smtClean="0"/>
              <a:t>Department of Commerce</a:t>
            </a:r>
            <a:br>
              <a:rPr lang="en-US" altLang="en-US" dirty="0" smtClean="0"/>
            </a:br>
            <a:r>
              <a:rPr lang="en-US" altLang="en-US" dirty="0" smtClean="0"/>
              <a:t>Division of Energy Resources</a:t>
            </a:r>
            <a:br>
              <a:rPr lang="en-US" altLang="en-US" dirty="0" smtClean="0"/>
            </a:br>
            <a:endParaRPr lang="en-US" altLang="en-US" dirty="0" smtClean="0"/>
          </a:p>
        </p:txBody>
      </p:sp>
      <p:sp>
        <p:nvSpPr>
          <p:cNvPr id="8" name="Slide Number Placeholder 7"/>
          <p:cNvSpPr>
            <a:spLocks noGrp="1"/>
          </p:cNvSpPr>
          <p:nvPr>
            <p:ph type="sldNum" sz="quarter" idx="12"/>
          </p:nvPr>
        </p:nvSpPr>
        <p:spPr/>
        <p:txBody>
          <a:bodyPr/>
          <a:lstStyle/>
          <a:p>
            <a:fld id="{F5D516CA-C0A0-486B-81C4-FEFF09F199BD}" type="slidenum">
              <a:rPr lang="en-US" smtClean="0"/>
              <a:pPr/>
              <a:t>12</a:t>
            </a:fld>
            <a:endParaRPr lang="en-US" dirty="0"/>
          </a:p>
        </p:txBody>
      </p:sp>
      <p:sp>
        <p:nvSpPr>
          <p:cNvPr id="5" name="Content Placeholder 5"/>
          <p:cNvSpPr>
            <a:spLocks noGrp="1"/>
          </p:cNvSpPr>
          <p:nvPr>
            <p:ph idx="1"/>
          </p:nvPr>
        </p:nvSpPr>
        <p:spPr>
          <a:xfrm>
            <a:off x="361950" y="1452557"/>
            <a:ext cx="8420100" cy="4957768"/>
          </a:xfrm>
        </p:spPr>
        <p:txBody>
          <a:bodyPr/>
          <a:lstStyle/>
          <a:p>
            <a:pPr marL="0" indent="0">
              <a:buNone/>
            </a:pPr>
            <a:r>
              <a:rPr lang="en-US" altLang="en-US" dirty="0" smtClean="0"/>
              <a:t>The State provides </a:t>
            </a:r>
            <a:r>
              <a:rPr lang="en-US" altLang="en-US" dirty="0"/>
              <a:t>technical assistance and tools to help utilities identify conservation opportunities, calculate savings, and report program results</a:t>
            </a:r>
            <a:r>
              <a:rPr lang="en-US" altLang="en-US" dirty="0" smtClean="0"/>
              <a:t>.</a:t>
            </a:r>
          </a:p>
          <a:p>
            <a:r>
              <a:rPr lang="en-US" altLang="en-US" dirty="0" smtClean="0"/>
              <a:t>Conservation </a:t>
            </a:r>
            <a:r>
              <a:rPr lang="en-US" altLang="en-US" dirty="0"/>
              <a:t>Applied Research and Development (CARD) </a:t>
            </a:r>
            <a:r>
              <a:rPr lang="en-US" altLang="en-US" dirty="0" smtClean="0"/>
              <a:t>program</a:t>
            </a:r>
          </a:p>
          <a:p>
            <a:r>
              <a:rPr lang="en-US" dirty="0"/>
              <a:t>Technical Reference Manual (TRM</a:t>
            </a:r>
            <a:r>
              <a:rPr lang="en-US" dirty="0" smtClean="0"/>
              <a:t>)</a:t>
            </a:r>
          </a:p>
          <a:p>
            <a:r>
              <a:rPr lang="en-US" dirty="0"/>
              <a:t>Energy Savings Platform (ESP)</a:t>
            </a:r>
            <a:endParaRPr lang="en-US" alt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111" y="5421581"/>
            <a:ext cx="2289810" cy="131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CARD Grant Funding</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13</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62100"/>
            <a:ext cx="7924800"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34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CARD Grant Study Example</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14</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847" y="1414144"/>
            <a:ext cx="4378325" cy="66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975511"/>
            <a:ext cx="6268720" cy="202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449" y="3996054"/>
            <a:ext cx="6471921" cy="263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6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CARD Grant Study Example</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 y="1335405"/>
            <a:ext cx="6229350" cy="52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745" y="2343682"/>
            <a:ext cx="3006090" cy="387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3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CARD Grant Study Example</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16</a:t>
            </a:fld>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1424940"/>
            <a:ext cx="4040539" cy="522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70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Technical Reference Manual</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17</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597025"/>
            <a:ext cx="791845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33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Technical Reference Manual</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18</a:t>
            </a:fld>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4" y="1615439"/>
            <a:ext cx="3605390" cy="465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354" y="1615439"/>
            <a:ext cx="3610819" cy="465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90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TRM 2.0 Boilers – Space Heating Only</a:t>
            </a:r>
          </a:p>
        </p:txBody>
      </p:sp>
      <p:sp>
        <p:nvSpPr>
          <p:cNvPr id="8" name="Slide Number Placeholder 7"/>
          <p:cNvSpPr>
            <a:spLocks noGrp="1"/>
          </p:cNvSpPr>
          <p:nvPr>
            <p:ph type="sldNum" sz="quarter" idx="12"/>
          </p:nvPr>
        </p:nvSpPr>
        <p:spPr/>
        <p:txBody>
          <a:bodyPr/>
          <a:lstStyle/>
          <a:p>
            <a:fld id="{F5D516CA-C0A0-486B-81C4-FEFF09F199BD}" type="slidenum">
              <a:rPr lang="en-US" smtClean="0"/>
              <a:pPr/>
              <a:t>19</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938020"/>
            <a:ext cx="7766050" cy="383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02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456" y="1535684"/>
            <a:ext cx="7879525" cy="4829489"/>
          </a:xfrm>
        </p:spPr>
        <p:txBody>
          <a:bodyPr>
            <a:noAutofit/>
          </a:bodyPr>
          <a:lstStyle/>
          <a:p>
            <a:pPr marL="0" indent="0" algn="ctr">
              <a:buNone/>
            </a:pPr>
            <a:r>
              <a:rPr lang="en-US" sz="2000" dirty="0" smtClean="0"/>
              <a:t>This </a:t>
            </a:r>
            <a:r>
              <a:rPr lang="en-US" sz="2000" dirty="0"/>
              <a:t>presentation is being provided for informational purposes only and does not purport to be comprehensive.  Neither CenterPoint Energy, Inc., together with its subsidiaries and affiliates (the “Company”), nor its employees or representatives, make any representation or warranty (express or implied) relating to this information. By reviewing this presentation, you agree that the Company will not have any liability related to this information or any omissions or misstatements contained herein.  You are encouraged to perform your own independent evaluation and analysis</a:t>
            </a:r>
            <a:r>
              <a:rPr lang="en-US" sz="2000" dirty="0" smtClean="0"/>
              <a:t>.</a:t>
            </a:r>
          </a:p>
          <a:p>
            <a:pPr marL="0" indent="0" algn="ctr">
              <a:buNone/>
            </a:pPr>
            <a:endParaRPr lang="en-US" sz="2000" dirty="0"/>
          </a:p>
          <a:p>
            <a:pPr marL="0" indent="0" algn="ctr">
              <a:buNone/>
            </a:pPr>
            <a:r>
              <a:rPr lang="en-US" sz="2000" dirty="0"/>
              <a:t>This presentation contains third party information, including information provided by the various sources identified on the respective slides.  CenterPoint Energy, Inc. has not independently verified this information.  You are encouraged to perform your own independent evaluation and analysis</a:t>
            </a:r>
            <a:r>
              <a:rPr lang="en-US" sz="2000" dirty="0" smtClean="0"/>
              <a:t>.</a:t>
            </a:r>
            <a:r>
              <a:rPr lang="en-US" sz="2000" dirty="0"/>
              <a:t>  </a:t>
            </a:r>
          </a:p>
        </p:txBody>
      </p:sp>
      <p:sp>
        <p:nvSpPr>
          <p:cNvPr id="4" name="Slide Number Placeholder 3"/>
          <p:cNvSpPr>
            <a:spLocks noGrp="1"/>
          </p:cNvSpPr>
          <p:nvPr>
            <p:ph type="sldNum" sz="quarter" idx="12"/>
          </p:nvPr>
        </p:nvSpPr>
        <p:spPr/>
        <p:txBody>
          <a:bodyPr/>
          <a:lstStyle/>
          <a:p>
            <a:fld id="{3FAD191B-EC79-44DF-9A66-5B2CE6AC23F7}" type="slidenum">
              <a:rPr lang="en-US" smtClean="0"/>
              <a:t>2</a:t>
            </a:fld>
            <a:endParaRPr lang="en-US" dirty="0"/>
          </a:p>
        </p:txBody>
      </p:sp>
    </p:spTree>
    <p:extLst>
      <p:ext uri="{BB962C8B-B14F-4D97-AF65-F5344CB8AC3E}">
        <p14:creationId xmlns:p14="http://schemas.microsoft.com/office/powerpoint/2010/main" val="64487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TRM 2.0 Boilers – Space Heating Only</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20</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511300"/>
            <a:ext cx="6350000"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1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TRM 2.0 Boilers – Space Heating Only</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21</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1433830"/>
            <a:ext cx="6160770" cy="426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5855208"/>
            <a:ext cx="5898515" cy="65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81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Division of Energy Resources</a:t>
            </a:r>
            <a:br>
              <a:rPr lang="en-US" altLang="en-US" dirty="0" smtClean="0"/>
            </a:br>
            <a:r>
              <a:rPr lang="en-US" altLang="en-US" dirty="0" smtClean="0"/>
              <a:t>Energy Savings Platform (ESP)</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22</a:t>
            </a:fld>
            <a:endParaRPr lang="en-US"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 y="1535303"/>
            <a:ext cx="81851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9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Department of Commerce</a:t>
            </a:r>
            <a:br>
              <a:rPr lang="en-US" altLang="en-US" dirty="0" smtClean="0"/>
            </a:br>
            <a:r>
              <a:rPr lang="en-US" altLang="en-US" dirty="0" smtClean="0"/>
              <a:t>Division of Energy Resources</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23</a:t>
            </a:fld>
            <a:endParaRPr lang="en-US" dirty="0"/>
          </a:p>
        </p:txBody>
      </p:sp>
      <p:sp>
        <p:nvSpPr>
          <p:cNvPr id="6" name="Content Placeholder 5"/>
          <p:cNvSpPr>
            <a:spLocks noGrp="1"/>
          </p:cNvSpPr>
          <p:nvPr>
            <p:ph idx="1"/>
          </p:nvPr>
        </p:nvSpPr>
        <p:spPr>
          <a:xfrm>
            <a:off x="304800" y="1452557"/>
            <a:ext cx="8564880" cy="4957768"/>
          </a:xfrm>
        </p:spPr>
        <p:txBody>
          <a:bodyPr>
            <a:normAutofit/>
          </a:bodyPr>
          <a:lstStyle/>
          <a:p>
            <a:pPr marL="0" indent="0">
              <a:buNone/>
            </a:pPr>
            <a:r>
              <a:rPr lang="en-US" sz="2400" b="1" dirty="0"/>
              <a:t>A </a:t>
            </a:r>
            <a:r>
              <a:rPr lang="en-US" sz="2400" b="1" dirty="0">
                <a:hlinkClick r:id="rId3" tooltip="link: 2015 study on the economic impact of CIP"/>
              </a:rPr>
              <a:t>2015 study on the economic impact </a:t>
            </a:r>
            <a:r>
              <a:rPr lang="en-US" sz="2400" b="1" dirty="0" smtClean="0">
                <a:hlinkClick r:id="rId3" tooltip="link: 2015 study on the economic impact of CIP"/>
              </a:rPr>
              <a:t>of CIP (.</a:t>
            </a:r>
            <a:r>
              <a:rPr lang="en-US" sz="2400" b="1" dirty="0">
                <a:hlinkClick r:id="rId3" tooltip="link: 2015 study on the economic impact of CIP"/>
              </a:rPr>
              <a:t>pdf)</a:t>
            </a:r>
            <a:r>
              <a:rPr lang="en-US" sz="2400" b="1" dirty="0"/>
              <a:t> </a:t>
            </a:r>
            <a:r>
              <a:rPr lang="en-US" sz="2400" b="1" dirty="0" smtClean="0"/>
              <a:t>found </a:t>
            </a:r>
            <a:r>
              <a:rPr lang="en-US" sz="2400" b="1" dirty="0"/>
              <a:t>that every dollar invested in CIP provides $4 to $4.30 in energy savings, environmental benefits, and new economic activity</a:t>
            </a:r>
            <a:r>
              <a:rPr lang="en-US" sz="2400" b="1" dirty="0" smtClean="0"/>
              <a:t>.</a:t>
            </a:r>
          </a:p>
          <a:p>
            <a:pPr marL="0" indent="0">
              <a:buNone/>
            </a:pPr>
            <a:r>
              <a:rPr lang="en-US" sz="2400" b="1" dirty="0" smtClean="0"/>
              <a:t>Investments </a:t>
            </a:r>
            <a:r>
              <a:rPr lang="en-US" sz="2400" b="1" dirty="0"/>
              <a:t>in energy efficiency improve the economy in two ways</a:t>
            </a:r>
            <a:r>
              <a:rPr lang="en-US" b="1" dirty="0"/>
              <a:t>: </a:t>
            </a:r>
            <a:endParaRPr lang="en-US" b="1" dirty="0" smtClean="0"/>
          </a:p>
          <a:p>
            <a:pPr marL="514350" indent="-514350">
              <a:buAutoNum type="arabicParenBoth"/>
            </a:pPr>
            <a:r>
              <a:rPr lang="en-US" sz="2000" b="1" dirty="0" smtClean="0"/>
              <a:t>spending </a:t>
            </a:r>
            <a:r>
              <a:rPr lang="en-US" sz="2000" b="1" dirty="0"/>
              <a:t>on energy efficiency projects supports jobs and business for contractors and suppliers directly involved in the projects, and </a:t>
            </a:r>
            <a:endParaRPr lang="en-US" sz="2000" b="1" dirty="0" smtClean="0"/>
          </a:p>
          <a:p>
            <a:pPr marL="514350" indent="-514350">
              <a:buAutoNum type="arabicParenBoth"/>
            </a:pPr>
            <a:r>
              <a:rPr lang="en-US" sz="2000" b="1" dirty="0" smtClean="0"/>
              <a:t>the </a:t>
            </a:r>
            <a:r>
              <a:rPr lang="en-US" sz="2000" b="1" dirty="0"/>
              <a:t>money that consumers save from lower utility bills can be spent on other goods and services.</a:t>
            </a:r>
          </a:p>
          <a:p>
            <a:pPr marL="0" indent="0">
              <a:buNone/>
            </a:pPr>
            <a:endParaRPr lang="en-US" altLang="en-US" dirty="0" smtClean="0"/>
          </a:p>
        </p:txBody>
      </p:sp>
    </p:spTree>
    <p:extLst>
      <p:ext uri="{BB962C8B-B14F-4D97-AF65-F5344CB8AC3E}">
        <p14:creationId xmlns:p14="http://schemas.microsoft.com/office/powerpoint/2010/main" val="20525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84670" y="170379"/>
            <a:ext cx="6492240" cy="1005840"/>
          </a:xfrm>
        </p:spPr>
        <p:txBody>
          <a:bodyPr/>
          <a:lstStyle/>
          <a:p>
            <a:r>
              <a:rPr lang="en-US" altLang="en-US" sz="2000" dirty="0" smtClean="0"/>
              <a:t>Conservation Improvement Program </a:t>
            </a:r>
            <a:br>
              <a:rPr lang="en-US" altLang="en-US" sz="2000" dirty="0" smtClean="0"/>
            </a:br>
            <a:r>
              <a:rPr lang="en-US" altLang="en-US" dirty="0" smtClean="0"/>
              <a:t>Overview</a:t>
            </a:r>
          </a:p>
        </p:txBody>
      </p:sp>
      <p:sp>
        <p:nvSpPr>
          <p:cNvPr id="6" name="Content Placeholder 5"/>
          <p:cNvSpPr>
            <a:spLocks noGrp="1"/>
          </p:cNvSpPr>
          <p:nvPr>
            <p:ph idx="1"/>
          </p:nvPr>
        </p:nvSpPr>
        <p:spPr>
          <a:xfrm>
            <a:off x="196848" y="1452556"/>
            <a:ext cx="8653641" cy="5405443"/>
          </a:xfrm>
        </p:spPr>
        <p:txBody>
          <a:bodyPr>
            <a:noAutofit/>
          </a:bodyPr>
          <a:lstStyle/>
          <a:p>
            <a:pPr>
              <a:spcBef>
                <a:spcPts val="0"/>
              </a:spcBef>
              <a:buFontTx/>
              <a:buChar char="•"/>
            </a:pPr>
            <a:r>
              <a:rPr lang="en-US" sz="2200" dirty="0" smtClean="0">
                <a:latin typeface="Calibri" pitchFamily="34" charset="0"/>
              </a:rPr>
              <a:t>Energy utilities </a:t>
            </a:r>
            <a:r>
              <a:rPr lang="en-US" sz="2200" dirty="0">
                <a:latin typeface="Calibri" pitchFamily="34" charset="0"/>
              </a:rPr>
              <a:t>in MN </a:t>
            </a:r>
            <a:r>
              <a:rPr lang="en-US" sz="2200" dirty="0" smtClean="0">
                <a:latin typeface="Calibri" pitchFamily="34" charset="0"/>
              </a:rPr>
              <a:t>are </a:t>
            </a:r>
            <a:r>
              <a:rPr lang="en-US" sz="2200" dirty="0">
                <a:latin typeface="Calibri" pitchFamily="34" charset="0"/>
              </a:rPr>
              <a:t>required to promote and deliver energy efficiency </a:t>
            </a:r>
            <a:r>
              <a:rPr lang="en-US" sz="2200" dirty="0" smtClean="0">
                <a:latin typeface="Calibri" pitchFamily="34" charset="0"/>
              </a:rPr>
              <a:t>programs for their customers (State legislation)</a:t>
            </a:r>
          </a:p>
          <a:p>
            <a:pPr>
              <a:spcBef>
                <a:spcPts val="0"/>
              </a:spcBef>
              <a:buFontTx/>
              <a:buChar char="•"/>
            </a:pPr>
            <a:endParaRPr lang="en-US" sz="2200" dirty="0" smtClean="0">
              <a:latin typeface="Calibri" pitchFamily="34" charset="0"/>
            </a:endParaRPr>
          </a:p>
          <a:p>
            <a:pPr>
              <a:spcBef>
                <a:spcPts val="0"/>
              </a:spcBef>
              <a:buFontTx/>
              <a:buChar char="•"/>
            </a:pPr>
            <a:r>
              <a:rPr lang="en-US" sz="2200" dirty="0" smtClean="0">
                <a:latin typeface="Calibri" pitchFamily="34" charset="0"/>
              </a:rPr>
              <a:t>Regulated by the MN Department of Commerce (DOC), Division of Energy Resources (DER), and the MN Public Utilities Commission (PUC) to ensure:</a:t>
            </a:r>
          </a:p>
          <a:p>
            <a:pPr marL="801688" lvl="1" indent="-225425">
              <a:spcBef>
                <a:spcPts val="0"/>
              </a:spcBef>
              <a:buClr>
                <a:srgbClr val="0070C0"/>
              </a:buClr>
              <a:buFontTx/>
              <a:buChar char="•"/>
            </a:pPr>
            <a:r>
              <a:rPr lang="en-US" sz="2000" dirty="0" smtClean="0">
                <a:latin typeface="Calibri" pitchFamily="34" charset="0"/>
              </a:rPr>
              <a:t>Ratepayer dollars are use effectively</a:t>
            </a:r>
          </a:p>
          <a:p>
            <a:pPr marL="801688" lvl="1" indent="-225425">
              <a:spcBef>
                <a:spcPts val="0"/>
              </a:spcBef>
              <a:buClr>
                <a:srgbClr val="0070C0"/>
              </a:buClr>
              <a:buFontTx/>
              <a:buChar char="•"/>
            </a:pPr>
            <a:r>
              <a:rPr lang="en-US" sz="2000" dirty="0" smtClean="0">
                <a:latin typeface="Calibri" pitchFamily="34" charset="0"/>
              </a:rPr>
              <a:t>Annual energy savings and spending are reported accurately  </a:t>
            </a:r>
          </a:p>
          <a:p>
            <a:pPr lvl="1">
              <a:spcBef>
                <a:spcPts val="0"/>
              </a:spcBef>
              <a:buClr>
                <a:srgbClr val="0070C0"/>
              </a:buClr>
              <a:buFontTx/>
              <a:buChar char="•"/>
            </a:pPr>
            <a:endParaRPr lang="en-US" sz="1800" dirty="0">
              <a:latin typeface="Calibri" pitchFamily="34" charset="0"/>
            </a:endParaRPr>
          </a:p>
          <a:p>
            <a:pPr>
              <a:spcBef>
                <a:spcPts val="0"/>
              </a:spcBef>
              <a:buFontTx/>
              <a:buChar char="•"/>
            </a:pPr>
            <a:r>
              <a:rPr lang="en-US" sz="2200" dirty="0">
                <a:latin typeface="Calibri" pitchFamily="34" charset="0"/>
              </a:rPr>
              <a:t>MN is a national leader regarding energy efficiency and has been recognized by the American Council for an Energy-Efficient  Economy (ACEEE), ranking as the </a:t>
            </a:r>
            <a:r>
              <a:rPr lang="en-US" sz="2200" dirty="0" smtClean="0">
                <a:latin typeface="Calibri" pitchFamily="34" charset="0"/>
              </a:rPr>
              <a:t>10</a:t>
            </a:r>
            <a:r>
              <a:rPr lang="en-US" sz="2200" baseline="30000" dirty="0" smtClean="0">
                <a:latin typeface="Calibri" pitchFamily="34" charset="0"/>
              </a:rPr>
              <a:t>th</a:t>
            </a:r>
            <a:r>
              <a:rPr lang="en-US" sz="2200" dirty="0" smtClean="0">
                <a:latin typeface="Calibri" pitchFamily="34" charset="0"/>
              </a:rPr>
              <a:t> </a:t>
            </a:r>
            <a:r>
              <a:rPr lang="en-US" sz="2200" dirty="0">
                <a:latin typeface="Calibri" pitchFamily="34" charset="0"/>
              </a:rPr>
              <a:t>most energy efficient state in America during </a:t>
            </a:r>
            <a:r>
              <a:rPr lang="en-US" sz="2200" dirty="0" smtClean="0">
                <a:latin typeface="Calibri" pitchFamily="34" charset="0"/>
              </a:rPr>
              <a:t>2016.</a:t>
            </a:r>
            <a:endParaRPr lang="en-US" sz="2200" dirty="0">
              <a:latin typeface="Calibri" pitchFamily="34" charset="0"/>
            </a:endParaRPr>
          </a:p>
        </p:txBody>
      </p:sp>
      <p:sp>
        <p:nvSpPr>
          <p:cNvPr id="8" name="Slide Number Placeholder 7"/>
          <p:cNvSpPr>
            <a:spLocks noGrp="1"/>
          </p:cNvSpPr>
          <p:nvPr>
            <p:ph type="sldNum" sz="quarter" idx="12"/>
          </p:nvPr>
        </p:nvSpPr>
        <p:spPr/>
        <p:txBody>
          <a:bodyPr/>
          <a:lstStyle/>
          <a:p>
            <a:fld id="{F5D516CA-C0A0-486B-81C4-FEFF09F199BD}" type="slidenum">
              <a:rPr lang="en-US" smtClean="0"/>
              <a:pPr/>
              <a:t>24</a:t>
            </a:fld>
            <a:endParaRPr lang="en-US" dirty="0"/>
          </a:p>
        </p:txBody>
      </p:sp>
    </p:spTree>
    <p:extLst>
      <p:ext uri="{BB962C8B-B14F-4D97-AF65-F5344CB8AC3E}">
        <p14:creationId xmlns:p14="http://schemas.microsoft.com/office/powerpoint/2010/main" val="23530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1750" y="143320"/>
            <a:ext cx="6492240" cy="1005840"/>
          </a:xfrm>
        </p:spPr>
        <p:txBody>
          <a:bodyPr>
            <a:normAutofit/>
          </a:bodyPr>
          <a:lstStyle/>
          <a:p>
            <a:r>
              <a:rPr lang="en-US" altLang="en-US" sz="2000" dirty="0" smtClean="0"/>
              <a:t>2017 C &amp; I Rebate Programs &amp; Services</a:t>
            </a:r>
            <a:br>
              <a:rPr lang="en-US" altLang="en-US" sz="2000" dirty="0" smtClean="0"/>
            </a:br>
            <a:r>
              <a:rPr lang="en-US" altLang="en-US" dirty="0" smtClean="0"/>
              <a:t>Agenda</a:t>
            </a:r>
          </a:p>
        </p:txBody>
      </p:sp>
      <p:sp>
        <p:nvSpPr>
          <p:cNvPr id="6" name="Content Placeholder 5"/>
          <p:cNvSpPr>
            <a:spLocks noGrp="1"/>
          </p:cNvSpPr>
          <p:nvPr>
            <p:ph idx="1"/>
          </p:nvPr>
        </p:nvSpPr>
        <p:spPr>
          <a:xfrm>
            <a:off x="270510" y="1608005"/>
            <a:ext cx="8420100" cy="3983043"/>
          </a:xfrm>
        </p:spPr>
        <p:txBody>
          <a:bodyPr>
            <a:normAutofit fontScale="92500" lnSpcReduction="20000"/>
          </a:bodyPr>
          <a:lstStyle/>
          <a:p>
            <a:r>
              <a:rPr lang="en-US" altLang="en-US" dirty="0" smtClean="0"/>
              <a:t>Heating system rebates </a:t>
            </a:r>
          </a:p>
          <a:p>
            <a:r>
              <a:rPr lang="en-US" altLang="en-US" dirty="0" smtClean="0"/>
              <a:t>Water </a:t>
            </a:r>
            <a:r>
              <a:rPr lang="en-US" altLang="en-US" dirty="0"/>
              <a:t>h</a:t>
            </a:r>
            <a:r>
              <a:rPr lang="en-US" altLang="en-US" dirty="0" smtClean="0"/>
              <a:t>eating </a:t>
            </a:r>
            <a:r>
              <a:rPr lang="en-US" altLang="en-US" dirty="0"/>
              <a:t>r</a:t>
            </a:r>
            <a:r>
              <a:rPr lang="en-US" altLang="en-US" dirty="0" smtClean="0"/>
              <a:t>ebates</a:t>
            </a:r>
          </a:p>
          <a:p>
            <a:r>
              <a:rPr lang="en-US" altLang="en-US" dirty="0" smtClean="0"/>
              <a:t>Process equipment rebates</a:t>
            </a:r>
          </a:p>
          <a:p>
            <a:r>
              <a:rPr lang="en-US" altLang="en-US" dirty="0"/>
              <a:t>Foodservice </a:t>
            </a:r>
            <a:r>
              <a:rPr lang="en-US" altLang="en-US" dirty="0" smtClean="0"/>
              <a:t>equipment rebates</a:t>
            </a:r>
            <a:endParaRPr lang="en-US" altLang="en-US" dirty="0"/>
          </a:p>
          <a:p>
            <a:r>
              <a:rPr lang="en-US" altLang="en-US" dirty="0" smtClean="0"/>
              <a:t>Custom </a:t>
            </a:r>
            <a:r>
              <a:rPr lang="en-US" altLang="en-US" dirty="0"/>
              <a:t>r</a:t>
            </a:r>
            <a:r>
              <a:rPr lang="en-US" altLang="en-US" dirty="0" smtClean="0"/>
              <a:t>ebates</a:t>
            </a:r>
          </a:p>
          <a:p>
            <a:r>
              <a:rPr lang="en-US" altLang="en-US" dirty="0" smtClean="0"/>
              <a:t>Natural Gas Energy Analysis</a:t>
            </a:r>
          </a:p>
          <a:p>
            <a:r>
              <a:rPr lang="en-US" altLang="en-US" dirty="0"/>
              <a:t>Process Steam Trap Audit program</a:t>
            </a:r>
          </a:p>
          <a:p>
            <a:r>
              <a:rPr lang="en-US" altLang="en-US" dirty="0"/>
              <a:t>Multi-Family Building Efficiency program</a:t>
            </a:r>
          </a:p>
          <a:p>
            <a:r>
              <a:rPr lang="en-US" altLang="en-US" dirty="0" smtClean="0"/>
              <a:t>Design / Engineering </a:t>
            </a:r>
            <a:r>
              <a:rPr lang="en-US" altLang="en-US" dirty="0"/>
              <a:t>p</a:t>
            </a:r>
            <a:r>
              <a:rPr lang="en-US" altLang="en-US" dirty="0" smtClean="0"/>
              <a:t>rograms</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25</a:t>
            </a:fld>
            <a:endParaRPr lang="en-US" dirty="0"/>
          </a:p>
        </p:txBody>
      </p:sp>
      <p:sp>
        <p:nvSpPr>
          <p:cNvPr id="3" name="TextBox 2"/>
          <p:cNvSpPr txBox="1"/>
          <p:nvPr/>
        </p:nvSpPr>
        <p:spPr>
          <a:xfrm>
            <a:off x="3327870" y="5972572"/>
            <a:ext cx="5428018" cy="369332"/>
          </a:xfrm>
          <a:prstGeom prst="rect">
            <a:avLst/>
          </a:prstGeom>
          <a:noFill/>
        </p:spPr>
        <p:txBody>
          <a:bodyPr wrap="square" rtlCol="0">
            <a:spAutoFit/>
          </a:bodyPr>
          <a:lstStyle/>
          <a:p>
            <a:r>
              <a:rPr lang="en-US" i="1" dirty="0" smtClean="0">
                <a:solidFill>
                  <a:srgbClr val="FF0000"/>
                </a:solidFill>
              </a:rPr>
              <a:t>Program is valid for 2017 calendar year installation </a:t>
            </a:r>
          </a:p>
        </p:txBody>
      </p:sp>
      <p:sp>
        <p:nvSpPr>
          <p:cNvPr id="4" name="Right Brace 3"/>
          <p:cNvSpPr/>
          <p:nvPr/>
        </p:nvSpPr>
        <p:spPr>
          <a:xfrm>
            <a:off x="5637007" y="1645920"/>
            <a:ext cx="404872" cy="15813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271707" y="2251941"/>
            <a:ext cx="2302138" cy="369332"/>
          </a:xfrm>
          <a:prstGeom prst="rect">
            <a:avLst/>
          </a:prstGeom>
          <a:noFill/>
        </p:spPr>
        <p:txBody>
          <a:bodyPr wrap="square" rtlCol="0">
            <a:spAutoFit/>
          </a:bodyPr>
          <a:lstStyle/>
          <a:p>
            <a:r>
              <a:rPr lang="en-US" dirty="0" smtClean="0"/>
              <a:t>Prescriptive Rebates</a:t>
            </a:r>
            <a:endParaRPr lang="en-US" dirty="0"/>
          </a:p>
        </p:txBody>
      </p:sp>
      <p:sp>
        <p:nvSpPr>
          <p:cNvPr id="7" name="Right Brace 6"/>
          <p:cNvSpPr/>
          <p:nvPr/>
        </p:nvSpPr>
        <p:spPr>
          <a:xfrm>
            <a:off x="6594438" y="3883511"/>
            <a:ext cx="376517" cy="16028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132320" y="4500289"/>
            <a:ext cx="1312433" cy="369332"/>
          </a:xfrm>
          <a:prstGeom prst="rect">
            <a:avLst/>
          </a:prstGeom>
          <a:noFill/>
        </p:spPr>
        <p:txBody>
          <a:bodyPr wrap="square" rtlCol="0">
            <a:spAutoFit/>
          </a:bodyPr>
          <a:lstStyle/>
          <a:p>
            <a:r>
              <a:rPr lang="en-US" dirty="0" smtClean="0"/>
              <a:t>Programs</a:t>
            </a:r>
            <a:endParaRPr lang="en-US" dirty="0"/>
          </a:p>
        </p:txBody>
      </p:sp>
      <p:sp>
        <p:nvSpPr>
          <p:cNvPr id="10" name="TextBox 9"/>
          <p:cNvSpPr txBox="1"/>
          <p:nvPr/>
        </p:nvSpPr>
        <p:spPr>
          <a:xfrm>
            <a:off x="4943140" y="2621273"/>
            <a:ext cx="1005840" cy="246221"/>
          </a:xfrm>
          <a:prstGeom prst="rect">
            <a:avLst/>
          </a:prstGeom>
          <a:noFill/>
        </p:spPr>
        <p:txBody>
          <a:bodyPr wrap="square" rtlCol="0">
            <a:spAutoFit/>
          </a:bodyPr>
          <a:lstStyle/>
          <a:p>
            <a:r>
              <a:rPr lang="en-US" sz="1000" b="1" dirty="0" smtClean="0"/>
              <a:t>New rebate</a:t>
            </a:r>
            <a:endParaRPr lang="en-US" sz="1000" b="1"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065" y="2621273"/>
            <a:ext cx="2190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33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r>
              <a:rPr lang="en-US" altLang="en-US" sz="2000" dirty="0" smtClean="0"/>
              <a:t>2017 C &amp; I Rebate Programs &amp; Services </a:t>
            </a:r>
            <a:br>
              <a:rPr lang="en-US" altLang="en-US" sz="2000" dirty="0" smtClean="0"/>
            </a:br>
            <a:r>
              <a:rPr lang="en-US" altLang="en-US" dirty="0" smtClean="0"/>
              <a:t>Heating</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26</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41"/>
          <a:stretch/>
        </p:blipFill>
        <p:spPr bwMode="auto">
          <a:xfrm>
            <a:off x="328232" y="1353312"/>
            <a:ext cx="5836398" cy="526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99032" y="5823584"/>
            <a:ext cx="1271016" cy="261610"/>
          </a:xfrm>
          <a:prstGeom prst="rect">
            <a:avLst/>
          </a:prstGeom>
          <a:noFill/>
        </p:spPr>
        <p:txBody>
          <a:bodyPr wrap="square" rtlCol="0">
            <a:spAutoFit/>
          </a:bodyPr>
          <a:lstStyle/>
          <a:p>
            <a:r>
              <a:rPr lang="en-US" sz="1100" b="1" dirty="0" smtClean="0">
                <a:latin typeface="Arial Narrow" panose="020B0606020202030204" pitchFamily="34" charset="0"/>
              </a:rPr>
              <a:t>(Retrofit only)</a:t>
            </a:r>
            <a:endParaRPr lang="en-US" sz="1100" b="1" dirty="0">
              <a:latin typeface="Arial Narrow" panose="020B0606020202030204" pitchFamily="34"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431" y="6108002"/>
            <a:ext cx="2190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601968" y="6108002"/>
            <a:ext cx="2011680" cy="246221"/>
          </a:xfrm>
          <a:prstGeom prst="rect">
            <a:avLst/>
          </a:prstGeom>
          <a:noFill/>
        </p:spPr>
        <p:txBody>
          <a:bodyPr wrap="square" rtlCol="0">
            <a:spAutoFit/>
          </a:bodyPr>
          <a:lstStyle/>
          <a:p>
            <a:r>
              <a:rPr lang="en-US" sz="1000" b="1" dirty="0" smtClean="0"/>
              <a:t>New rebate</a:t>
            </a:r>
            <a:endParaRPr lang="en-US" sz="1000" b="1" dirty="0"/>
          </a:p>
        </p:txBody>
      </p:sp>
    </p:spTree>
    <p:extLst>
      <p:ext uri="{BB962C8B-B14F-4D97-AF65-F5344CB8AC3E}">
        <p14:creationId xmlns:p14="http://schemas.microsoft.com/office/powerpoint/2010/main" val="13309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55829" y="79312"/>
            <a:ext cx="6492240" cy="1005840"/>
          </a:xfrm>
        </p:spPr>
        <p:txBody>
          <a:bodyPr>
            <a:normAutofit/>
          </a:bodyPr>
          <a:lstStyle/>
          <a:p>
            <a:r>
              <a:rPr lang="en-US" altLang="en-US" sz="2200" dirty="0" smtClean="0"/>
              <a:t>2017 C &amp; I Rebate Programs &amp; Services </a:t>
            </a:r>
            <a:r>
              <a:rPr lang="en-US" altLang="en-US" dirty="0"/>
              <a:t/>
            </a:r>
            <a:br>
              <a:rPr lang="en-US" altLang="en-US" dirty="0"/>
            </a:br>
            <a:r>
              <a:rPr lang="en-US" altLang="en-US" dirty="0"/>
              <a:t>O</a:t>
            </a:r>
            <a:r>
              <a:rPr lang="en-US" altLang="en-US" dirty="0" smtClean="0"/>
              <a:t>ther Heating</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27</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76" y="1374744"/>
            <a:ext cx="5983652" cy="518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069" y="5971653"/>
            <a:ext cx="2190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57607" y="5963557"/>
            <a:ext cx="2011680" cy="246221"/>
          </a:xfrm>
          <a:prstGeom prst="rect">
            <a:avLst/>
          </a:prstGeom>
          <a:noFill/>
        </p:spPr>
        <p:txBody>
          <a:bodyPr wrap="square" rtlCol="0">
            <a:spAutoFit/>
          </a:bodyPr>
          <a:lstStyle/>
          <a:p>
            <a:r>
              <a:rPr lang="en-US" sz="1000" b="1" dirty="0" smtClean="0"/>
              <a:t>New rebate</a:t>
            </a:r>
            <a:endParaRPr lang="en-US" sz="1000" b="1" dirty="0"/>
          </a:p>
        </p:txBody>
      </p:sp>
    </p:spTree>
    <p:extLst>
      <p:ext uri="{BB962C8B-B14F-4D97-AF65-F5344CB8AC3E}">
        <p14:creationId xmlns:p14="http://schemas.microsoft.com/office/powerpoint/2010/main" val="315620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01549" y="115888"/>
            <a:ext cx="6492240" cy="1005840"/>
          </a:xfrm>
        </p:spPr>
        <p:txBody>
          <a:bodyPr>
            <a:normAutofit/>
          </a:bodyPr>
          <a:lstStyle/>
          <a:p>
            <a:r>
              <a:rPr lang="en-US" altLang="en-US" sz="2200" dirty="0" smtClean="0"/>
              <a:t>2017 C &amp; I Rebate Programs &amp; Services </a:t>
            </a:r>
            <a:r>
              <a:rPr lang="en-US" altLang="en-US" dirty="0" smtClean="0"/>
              <a:t/>
            </a:r>
            <a:br>
              <a:rPr lang="en-US" altLang="en-US" dirty="0" smtClean="0"/>
            </a:br>
            <a:r>
              <a:rPr lang="en-US" altLang="en-US" dirty="0" smtClean="0"/>
              <a:t>Water Heating</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28</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341"/>
          <a:stretch/>
        </p:blipFill>
        <p:spPr bwMode="auto">
          <a:xfrm>
            <a:off x="0" y="1460183"/>
            <a:ext cx="8924925" cy="438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549" y="5971653"/>
            <a:ext cx="2190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1087" y="5963557"/>
            <a:ext cx="2011680" cy="246221"/>
          </a:xfrm>
          <a:prstGeom prst="rect">
            <a:avLst/>
          </a:prstGeom>
          <a:noFill/>
        </p:spPr>
        <p:txBody>
          <a:bodyPr wrap="square" rtlCol="0">
            <a:spAutoFit/>
          </a:bodyPr>
          <a:lstStyle/>
          <a:p>
            <a:r>
              <a:rPr lang="en-US" sz="1000" b="1" dirty="0" smtClean="0"/>
              <a:t>New rebate</a:t>
            </a:r>
            <a:endParaRPr lang="en-US" sz="1000" b="1" dirty="0"/>
          </a:p>
        </p:txBody>
      </p:sp>
    </p:spTree>
    <p:extLst>
      <p:ext uri="{BB962C8B-B14F-4D97-AF65-F5344CB8AC3E}">
        <p14:creationId xmlns:p14="http://schemas.microsoft.com/office/powerpoint/2010/main" val="34006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51639" y="161608"/>
            <a:ext cx="6492240" cy="1005840"/>
          </a:xfrm>
        </p:spPr>
        <p:txBody>
          <a:bodyPr>
            <a:normAutofit/>
          </a:bodyPr>
          <a:lstStyle/>
          <a:p>
            <a:r>
              <a:rPr lang="en-US" altLang="en-US" sz="2200" dirty="0" smtClean="0"/>
              <a:t>2017 C &amp; I Rebate Programs &amp; Services </a:t>
            </a:r>
            <a:r>
              <a:rPr lang="en-US" altLang="en-US" dirty="0"/>
              <a:t/>
            </a:r>
            <a:br>
              <a:rPr lang="en-US" altLang="en-US" dirty="0"/>
            </a:br>
            <a:r>
              <a:rPr lang="en-US" altLang="en-US" dirty="0" smtClean="0"/>
              <a:t>Process Equipment</a:t>
            </a:r>
          </a:p>
        </p:txBody>
      </p:sp>
      <p:sp>
        <p:nvSpPr>
          <p:cNvPr id="8" name="Slide Number Placeholder 7"/>
          <p:cNvSpPr>
            <a:spLocks noGrp="1"/>
          </p:cNvSpPr>
          <p:nvPr>
            <p:ph type="sldNum" sz="quarter" idx="12"/>
          </p:nvPr>
        </p:nvSpPr>
        <p:spPr/>
        <p:txBody>
          <a:bodyPr/>
          <a:lstStyle/>
          <a:p>
            <a:fld id="{F5D516CA-C0A0-486B-81C4-FEFF09F199BD}" type="slidenum">
              <a:rPr lang="en-US" smtClean="0"/>
              <a:pPr/>
              <a:t>29</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6" y="1327976"/>
            <a:ext cx="75057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5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99" y="1583186"/>
            <a:ext cx="8420100" cy="4957768"/>
          </a:xfrm>
        </p:spPr>
        <p:txBody>
          <a:bodyPr>
            <a:normAutofit fontScale="25000" lnSpcReduction="20000"/>
          </a:bodyPr>
          <a:lstStyle/>
          <a:p>
            <a:pPr marL="0" lvl="0" indent="0">
              <a:buNone/>
            </a:pPr>
            <a:r>
              <a:rPr lang="en-US" sz="4300" u="sng" dirty="0"/>
              <a:t>Forward Looking </a:t>
            </a:r>
            <a:r>
              <a:rPr lang="en-US" sz="4300" u="sng" dirty="0" smtClean="0"/>
              <a:t>Statements</a:t>
            </a:r>
            <a:endParaRPr lang="en-US" sz="4300" dirty="0"/>
          </a:p>
          <a:p>
            <a:pPr marL="0" lvl="0" indent="0">
              <a:buNone/>
            </a:pPr>
            <a:r>
              <a:rPr lang="en-US" sz="4300" dirty="0" smtClean="0"/>
              <a:t>This </a:t>
            </a:r>
            <a:r>
              <a:rPr lang="en-US" sz="4300" dirty="0"/>
              <a:t>presentation and the oral statements made in connection herewith may contain statements concerning our expectations, beliefs, plans, objectives, goals, strategies, future operations, events, financial position, earnings, growth, revenues costs, prospects, objectives, capital investments or performance and underlying assumptions and other statements that are not historical facts. These statements are “forward-looking statements” within the meaning of the Private Securities Litigation Reform Act of 1995. You should not place undue reliance on forward-looking statements. Actual results may differ materially from those expressed or implied by these statements. You can generally identify our forward-looking statements by the words “anticipate,” “believe,” “continue,” “could,” “estimate,” “expect,” “forecast,” “goal,” “project,” “intend,” “may,” “objective,” “plan,” “potential,” “predict,” “projection,” “should,” “will,” or other similar words. The absence of these words, however, does not mean that the statements are not forward-looking. </a:t>
            </a:r>
          </a:p>
          <a:p>
            <a:endParaRPr lang="en-US" sz="4300" dirty="0"/>
          </a:p>
          <a:p>
            <a:pPr marL="0" indent="0">
              <a:buNone/>
            </a:pPr>
            <a:r>
              <a:rPr lang="en-US" sz="4300" dirty="0"/>
              <a:t>Forward-looking statements in this presentation include statements about  </a:t>
            </a:r>
            <a:r>
              <a:rPr lang="en-US" sz="4300" dirty="0" smtClean="0"/>
              <a:t>our Conservation Improvement Program rebates, services and incentives. </a:t>
            </a:r>
            <a:r>
              <a:rPr lang="en-US" sz="4300" dirty="0"/>
              <a:t>We have based our forward-looking statements on our management's beliefs and assumptions based on information currently available to our management at the time the statements are made. We caution you that assumptions, beliefs, expectations, intentions, and projections about future events may and often do vary materially from actual results. Therefore, we cannot assure you that actual results will not differ materially from those expressed or implied by our forward-looking statements. </a:t>
            </a:r>
          </a:p>
          <a:p>
            <a:pPr marL="0" indent="0">
              <a:buNone/>
            </a:pPr>
            <a:r>
              <a:rPr lang="en-US" sz="4300" dirty="0"/>
              <a:t> </a:t>
            </a:r>
          </a:p>
          <a:p>
            <a:pPr marL="0" indent="0">
              <a:buNone/>
            </a:pPr>
            <a:r>
              <a:rPr lang="en-US" sz="4300" dirty="0" smtClean="0"/>
              <a:t>Some </a:t>
            </a:r>
            <a:r>
              <a:rPr lang="en-US" sz="4300" dirty="0"/>
              <a:t>of the factors that could cause actual results to differ from those expressed or implied by our forward-looking statements include but are not limited to the timing and impact of future regulatory, legislative and IRS decisions, financial market conditions, future market conditions, economic and employment conditions, customer growth and other factors described in CenterPoint Energy, Inc.’s Form 10-K under “Risk Factors” and “Management’s Discussion and Analysis of Financial Condition and Results of Operations - Certain Factors Affecting Future Earnings” and in other filings with the SEC by CenterPoint Energy, which can be found at </a:t>
            </a:r>
            <a:r>
              <a:rPr lang="en-US" sz="4300" u="sng" dirty="0">
                <a:hlinkClick r:id="rId2"/>
              </a:rPr>
              <a:t>www.centerpointenergy.com</a:t>
            </a:r>
            <a:r>
              <a:rPr lang="en-US" sz="4300" dirty="0"/>
              <a:t> on the Investor Relations page or on the SEC’s website at </a:t>
            </a:r>
            <a:r>
              <a:rPr lang="en-US" sz="4300" u="sng" dirty="0">
                <a:hlinkClick r:id="rId3"/>
              </a:rPr>
              <a:t>www.sec.gov</a:t>
            </a:r>
            <a:r>
              <a:rPr lang="en-US" sz="4300" dirty="0" smtClean="0"/>
              <a:t>.</a:t>
            </a:r>
            <a:endParaRPr lang="en-US" dirty="0"/>
          </a:p>
        </p:txBody>
      </p:sp>
      <p:sp>
        <p:nvSpPr>
          <p:cNvPr id="4" name="Slide Number Placeholder 3"/>
          <p:cNvSpPr>
            <a:spLocks noGrp="1"/>
          </p:cNvSpPr>
          <p:nvPr>
            <p:ph type="sldNum" sz="quarter" idx="12"/>
          </p:nvPr>
        </p:nvSpPr>
        <p:spPr/>
        <p:txBody>
          <a:bodyPr/>
          <a:lstStyle/>
          <a:p>
            <a:fld id="{3FAD191B-EC79-44DF-9A66-5B2CE6AC23F7}" type="slidenum">
              <a:rPr lang="en-US" smtClean="0"/>
              <a:t>3</a:t>
            </a:fld>
            <a:endParaRPr lang="en-US" dirty="0"/>
          </a:p>
        </p:txBody>
      </p:sp>
      <p:sp>
        <p:nvSpPr>
          <p:cNvPr id="5" name="TextBox 4"/>
          <p:cNvSpPr txBox="1"/>
          <p:nvPr/>
        </p:nvSpPr>
        <p:spPr>
          <a:xfrm>
            <a:off x="950026" y="2363190"/>
            <a:ext cx="37702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9403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47462" y="143885"/>
            <a:ext cx="6492240" cy="1005840"/>
          </a:xfrm>
        </p:spPr>
        <p:txBody>
          <a:bodyPr>
            <a:normAutofit/>
          </a:bodyPr>
          <a:lstStyle/>
          <a:p>
            <a:r>
              <a:rPr lang="en-US" altLang="en-US" sz="2000" dirty="0"/>
              <a:t>2017 C &amp; I Rebate Programs &amp; Services</a:t>
            </a:r>
            <a:r>
              <a:rPr lang="en-US" altLang="en-US" dirty="0" smtClean="0"/>
              <a:t/>
            </a:r>
            <a:br>
              <a:rPr lang="en-US" altLang="en-US" dirty="0" smtClean="0"/>
            </a:br>
            <a:r>
              <a:rPr lang="en-US" altLang="en-US" dirty="0" smtClean="0"/>
              <a:t>Foodservice Equipment Rebates</a:t>
            </a:r>
          </a:p>
        </p:txBody>
      </p:sp>
      <p:sp>
        <p:nvSpPr>
          <p:cNvPr id="8" name="Slide Number Placeholder 7"/>
          <p:cNvSpPr>
            <a:spLocks noGrp="1"/>
          </p:cNvSpPr>
          <p:nvPr>
            <p:ph type="sldNum" sz="quarter" idx="12"/>
          </p:nvPr>
        </p:nvSpPr>
        <p:spPr/>
        <p:txBody>
          <a:bodyPr/>
          <a:lstStyle/>
          <a:p>
            <a:fld id="{F5D516CA-C0A0-486B-81C4-FEFF09F199BD}" type="slidenum">
              <a:rPr lang="en-US" smtClean="0"/>
              <a:pPr/>
              <a:t>30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87469"/>
              </p:ext>
            </p:extLst>
          </p:nvPr>
        </p:nvGraphicFramePr>
        <p:xfrm>
          <a:off x="127000" y="1263103"/>
          <a:ext cx="6083300" cy="5334000"/>
        </p:xfrm>
        <a:graphic>
          <a:graphicData uri="http://schemas.openxmlformats.org/drawingml/2006/table">
            <a:tbl>
              <a:tblPr firstRow="1" bandRow="1">
                <a:tableStyleId>{073A0DAA-6AF3-43AB-8588-CEC1D06C72B9}</a:tableStyleId>
              </a:tblPr>
              <a:tblGrid>
                <a:gridCol w="2984500"/>
                <a:gridCol w="685800"/>
                <a:gridCol w="1282700"/>
                <a:gridCol w="1130300"/>
              </a:tblGrid>
              <a:tr h="0">
                <a:tc>
                  <a:txBody>
                    <a:bodyPr/>
                    <a:lstStyle/>
                    <a:p>
                      <a:r>
                        <a:rPr lang="en-US" sz="1400" dirty="0" smtClean="0">
                          <a:latin typeface="Calibri" panose="020F0502020204030204" pitchFamily="34" charset="0"/>
                        </a:rPr>
                        <a:t>Equipment</a:t>
                      </a:r>
                      <a:endParaRPr lang="en-US" sz="1400" dirty="0">
                        <a:latin typeface="Calibri" panose="020F0502020204030204" pitchFamily="34" charset="0"/>
                      </a:endParaRPr>
                    </a:p>
                  </a:txBody>
                  <a:tcPr/>
                </a:tc>
                <a:tc gridSpan="2">
                  <a:txBody>
                    <a:bodyPr/>
                    <a:lstStyle/>
                    <a:p>
                      <a:pPr algn="ctr"/>
                      <a:r>
                        <a:rPr lang="en-US" sz="1400" dirty="0" smtClean="0">
                          <a:latin typeface="Calibri" panose="020F0502020204030204" pitchFamily="34" charset="0"/>
                        </a:rPr>
                        <a:t>Energy Efficiency</a:t>
                      </a:r>
                      <a:endParaRPr lang="en-US" sz="1400" dirty="0">
                        <a:latin typeface="Calibri" panose="020F0502020204030204" pitchFamily="34" charset="0"/>
                      </a:endParaRPr>
                    </a:p>
                  </a:txBody>
                  <a:tcPr/>
                </a:tc>
                <a:tc hMerge="1">
                  <a:txBody>
                    <a:bodyPr/>
                    <a:lstStyle/>
                    <a:p>
                      <a:endParaRPr lang="en-US" dirty="0"/>
                    </a:p>
                  </a:txBody>
                  <a:tcPr/>
                </a:tc>
                <a:tc>
                  <a:txBody>
                    <a:bodyPr/>
                    <a:lstStyle/>
                    <a:p>
                      <a:r>
                        <a:rPr lang="en-US" sz="1400" dirty="0" smtClean="0">
                          <a:latin typeface="Calibri" panose="020F0502020204030204" pitchFamily="34" charset="0"/>
                        </a:rPr>
                        <a:t>Rebate/unit</a:t>
                      </a:r>
                      <a:endParaRPr lang="en-US" sz="1400" dirty="0">
                        <a:latin typeface="Calibri" panose="020F0502020204030204" pitchFamily="34" charset="0"/>
                      </a:endParaRPr>
                    </a:p>
                  </a:txBody>
                  <a:tcPr/>
                </a:tc>
              </a:tr>
              <a:tr h="370840">
                <a:tc>
                  <a:txBody>
                    <a:bodyPr/>
                    <a:lstStyle/>
                    <a:p>
                      <a:r>
                        <a:rPr lang="en-US" b="1" dirty="0" smtClean="0">
                          <a:latin typeface="Calibri" panose="020F0502020204030204" pitchFamily="34" charset="0"/>
                        </a:rPr>
                        <a:t>Booster water</a:t>
                      </a:r>
                      <a:r>
                        <a:rPr lang="en-US" b="1" baseline="0" dirty="0" smtClean="0">
                          <a:latin typeface="Calibri" panose="020F0502020204030204" pitchFamily="34" charset="0"/>
                        </a:rPr>
                        <a:t> heaters</a:t>
                      </a:r>
                      <a:endParaRPr lang="en-US" b="1"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$750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Broilers </a:t>
                      </a:r>
                      <a:r>
                        <a:rPr lang="en-US" sz="1600" dirty="0" smtClean="0">
                          <a:latin typeface="Calibri" panose="020F0502020204030204" pitchFamily="34" charset="0"/>
                        </a:rPr>
                        <a:t>infrared, upright</a:t>
                      </a:r>
                      <a:endParaRPr lang="en-US" sz="1600"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$600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Charbroilers</a:t>
                      </a:r>
                      <a:r>
                        <a:rPr lang="en-US" dirty="0" smtClean="0">
                          <a:latin typeface="Calibri" panose="020F0502020204030204" pitchFamily="34" charset="0"/>
                        </a:rPr>
                        <a:t> </a:t>
                      </a:r>
                      <a:r>
                        <a:rPr lang="en-US" sz="1600" dirty="0" smtClean="0">
                          <a:latin typeface="Calibri" panose="020F0502020204030204" pitchFamily="34" charset="0"/>
                        </a:rPr>
                        <a:t>infrared</a:t>
                      </a:r>
                      <a:endParaRPr lang="en-US"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$300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Combi ovens                    </a:t>
                      </a:r>
                      <a:r>
                        <a:rPr lang="en-US" b="1" dirty="0" smtClean="0">
                          <a:solidFill>
                            <a:srgbClr val="FF0000"/>
                          </a:solidFill>
                          <a:latin typeface="Calibri" panose="020F0502020204030204" pitchFamily="34" charset="0"/>
                        </a:rPr>
                        <a:t>New!</a:t>
                      </a:r>
                      <a:endParaRPr lang="en-US" b="1" dirty="0">
                        <a:solidFill>
                          <a:srgbClr val="FF0000"/>
                        </a:solidFill>
                        <a:latin typeface="Calibri" panose="020F0502020204030204" pitchFamily="34" charset="0"/>
                      </a:endParaRPr>
                    </a:p>
                  </a:txBody>
                  <a:tcPr>
                    <a:solidFill>
                      <a:schemeClr val="bg1">
                        <a:lumMod val="85000"/>
                      </a:schemeClr>
                    </a:solidFill>
                  </a:tcPr>
                </a:tc>
                <a:tc>
                  <a:txBody>
                    <a:bodyPr/>
                    <a:lstStyle/>
                    <a:p>
                      <a:pPr algn="ctr">
                        <a:spcBef>
                          <a:spcPts val="60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$2,000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Combi ovens</a:t>
                      </a:r>
                      <a:endParaRPr lang="en-US"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$1,500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Convection ovens</a:t>
                      </a:r>
                      <a:endParaRPr lang="en-US" b="1" dirty="0">
                        <a:latin typeface="Calibri" panose="020F0502020204030204" pitchFamily="34" charset="0"/>
                      </a:endParaRPr>
                    </a:p>
                  </a:txBody>
                  <a:tcPr>
                    <a:solidFill>
                      <a:schemeClr val="bg1">
                        <a:lumMod val="85000"/>
                      </a:schemeClr>
                    </a:solidFill>
                  </a:tcPr>
                </a:tc>
                <a:tc>
                  <a:txBody>
                    <a:bodyPr/>
                    <a:lstStyle/>
                    <a:p>
                      <a:pPr algn="ctr">
                        <a:spcBef>
                          <a:spcPts val="60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$500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Conveyor ovens</a:t>
                      </a:r>
                      <a:endParaRPr lang="en-US" b="1" dirty="0">
                        <a:latin typeface="Calibri" panose="020F0502020204030204" pitchFamily="34" charset="0"/>
                      </a:endParaRPr>
                    </a:p>
                  </a:txBody>
                  <a:tcPr>
                    <a:solidFill>
                      <a:schemeClr val="bg1">
                        <a:lumMod val="85000"/>
                      </a:schemeClr>
                    </a:solidFill>
                  </a:tcPr>
                </a:tc>
                <a:tc>
                  <a:txBody>
                    <a:bodyPr/>
                    <a:lstStyle/>
                    <a:p>
                      <a:pPr algn="ctr">
                        <a:spcBef>
                          <a:spcPts val="60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$750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Dishwashers</a:t>
                      </a:r>
                      <a:r>
                        <a:rPr lang="en-US" dirty="0" smtClean="0">
                          <a:latin typeface="Calibri" panose="020F0502020204030204" pitchFamily="34" charset="0"/>
                        </a:rPr>
                        <a:t> </a:t>
                      </a:r>
                      <a:r>
                        <a:rPr lang="en-US" sz="1600" dirty="0" smtClean="0">
                          <a:latin typeface="Calibri" panose="020F0502020204030204" pitchFamily="34" charset="0"/>
                        </a:rPr>
                        <a:t>natural</a:t>
                      </a:r>
                      <a:r>
                        <a:rPr lang="en-US" sz="1600" baseline="0" dirty="0" smtClean="0">
                          <a:latin typeface="Calibri" panose="020F0502020204030204" pitchFamily="34" charset="0"/>
                        </a:rPr>
                        <a:t> gas heated</a:t>
                      </a:r>
                      <a:endParaRPr lang="en-US" sz="1600"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$1,200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Dishwashers</a:t>
                      </a:r>
                      <a:r>
                        <a:rPr lang="en-US" dirty="0" smtClean="0">
                          <a:latin typeface="Calibri" panose="020F0502020204030204" pitchFamily="34" charset="0"/>
                        </a:rPr>
                        <a:t> </a:t>
                      </a:r>
                      <a:r>
                        <a:rPr lang="en-US" sz="1600" dirty="0" smtClean="0">
                          <a:latin typeface="Calibri" panose="020F0502020204030204" pitchFamily="34" charset="0"/>
                        </a:rPr>
                        <a:t>with natural</a:t>
                      </a:r>
                      <a:r>
                        <a:rPr lang="en-US" sz="1600" baseline="0" dirty="0" smtClean="0">
                          <a:latin typeface="Calibri" panose="020F0502020204030204" pitchFamily="34" charset="0"/>
                        </a:rPr>
                        <a:t> gas hot water source</a:t>
                      </a:r>
                      <a:endParaRPr lang="en-US" sz="1600" dirty="0">
                        <a:latin typeface="Calibri" panose="020F0502020204030204" pitchFamily="34" charset="0"/>
                      </a:endParaRPr>
                    </a:p>
                  </a:txBody>
                  <a:tcPr>
                    <a:solidFill>
                      <a:schemeClr val="bg1">
                        <a:lumMod val="85000"/>
                      </a:schemeClr>
                    </a:solidFill>
                  </a:tcPr>
                </a:tc>
                <a:tc>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endParaRPr lang="en-US" sz="1000" dirty="0" smtClean="0">
                        <a:latin typeface="Calibri" panose="020F0502020204030204" pitchFamily="34" charset="0"/>
                      </a:endParaRPr>
                    </a:p>
                    <a:p>
                      <a:pPr algn="ctr">
                        <a:spcBef>
                          <a:spcPts val="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r"/>
                      <a:endParaRPr lang="en-US" sz="1000" b="1" dirty="0" smtClean="0">
                        <a:solidFill>
                          <a:schemeClr val="bg1"/>
                        </a:solidFill>
                        <a:latin typeface="Calibri" panose="020F0502020204030204" pitchFamily="34" charset="0"/>
                      </a:endParaRPr>
                    </a:p>
                    <a:p>
                      <a:pPr algn="r"/>
                      <a:r>
                        <a:rPr lang="en-US" sz="2000" b="1" dirty="0" smtClean="0">
                          <a:solidFill>
                            <a:schemeClr val="bg1"/>
                          </a:solidFill>
                          <a:latin typeface="Calibri" panose="020F0502020204030204" pitchFamily="34" charset="0"/>
                        </a:rPr>
                        <a:t>$125</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Fryers                       </a:t>
                      </a:r>
                      <a:r>
                        <a:rPr lang="en-US" b="1" dirty="0" smtClean="0">
                          <a:solidFill>
                            <a:srgbClr val="FF0000"/>
                          </a:solidFill>
                          <a:latin typeface="Calibri" panose="020F0502020204030204" pitchFamily="34" charset="0"/>
                        </a:rPr>
                        <a:t>Increased!</a:t>
                      </a:r>
                    </a:p>
                    <a:p>
                      <a:r>
                        <a:rPr lang="en-US" dirty="0" smtClean="0">
                          <a:latin typeface="Calibri" panose="020F0502020204030204" pitchFamily="34" charset="0"/>
                        </a:rPr>
                        <a:t> </a:t>
                      </a:r>
                      <a:r>
                        <a:rPr lang="en-US" sz="1600" dirty="0" smtClean="0">
                          <a:latin typeface="Calibri" panose="020F0502020204030204" pitchFamily="34" charset="0"/>
                        </a:rPr>
                        <a:t>≥</a:t>
                      </a:r>
                      <a:r>
                        <a:rPr lang="en-US" sz="1600" baseline="0" dirty="0" smtClean="0">
                          <a:latin typeface="Calibri" panose="020F0502020204030204" pitchFamily="34" charset="0"/>
                        </a:rPr>
                        <a:t> 51% cooking energy efficiency</a:t>
                      </a:r>
                      <a:endParaRPr lang="en-US" sz="1600" dirty="0">
                        <a:latin typeface="Calibri" panose="020F0502020204030204" pitchFamily="34" charset="0"/>
                      </a:endParaRPr>
                    </a:p>
                  </a:txBody>
                  <a:tcPr>
                    <a:solidFill>
                      <a:schemeClr val="bg1">
                        <a:lumMod val="85000"/>
                      </a:schemeClr>
                    </a:solidFill>
                  </a:tcPr>
                </a:tc>
                <a:tc>
                  <a:txBody>
                    <a:bodyPr/>
                    <a:lstStyle/>
                    <a:p>
                      <a:pPr algn="ctr">
                        <a:spcBef>
                          <a:spcPts val="0"/>
                        </a:spcBef>
                      </a:pPr>
                      <a:endParaRPr lang="en-US" sz="1000" dirty="0" smtClean="0">
                        <a:latin typeface="Calibri" panose="020F0502020204030204" pitchFamily="34" charset="0"/>
                      </a:endParaRPr>
                    </a:p>
                    <a:p>
                      <a:pPr algn="ctr">
                        <a:spcBef>
                          <a:spcPts val="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0"/>
                        </a:spcBef>
                      </a:pPr>
                      <a:endParaRPr lang="en-US" sz="1000" dirty="0" smtClean="0">
                        <a:latin typeface="Calibri" panose="020F0502020204030204" pitchFamily="34" charset="0"/>
                      </a:endParaRPr>
                    </a:p>
                    <a:p>
                      <a:pPr algn="ctr">
                        <a:spcBef>
                          <a:spcPts val="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0"/>
                        </a:spcBef>
                      </a:pPr>
                      <a:endParaRPr lang="en-US" sz="1000" b="1" dirty="0" smtClean="0">
                        <a:solidFill>
                          <a:schemeClr val="bg1"/>
                        </a:solidFill>
                        <a:latin typeface="Calibri" panose="020F0502020204030204" pitchFamily="34" charset="0"/>
                      </a:endParaRPr>
                    </a:p>
                    <a:p>
                      <a:pPr algn="r">
                        <a:spcBef>
                          <a:spcPts val="0"/>
                        </a:spcBef>
                      </a:pPr>
                      <a:r>
                        <a:rPr lang="en-US" sz="2000" b="1" dirty="0" smtClean="0">
                          <a:solidFill>
                            <a:schemeClr val="bg1"/>
                          </a:solidFill>
                          <a:latin typeface="Calibri" panose="020F0502020204030204" pitchFamily="34" charset="0"/>
                        </a:rPr>
                        <a:t>$750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Fryers</a:t>
                      </a:r>
                      <a:r>
                        <a:rPr lang="en-US" dirty="0" smtClean="0">
                          <a:latin typeface="Calibri" panose="020F0502020204030204" pitchFamily="34" charset="0"/>
                        </a:rPr>
                        <a:t>                       </a:t>
                      </a:r>
                      <a:r>
                        <a:rPr lang="en-US" b="1" dirty="0" smtClean="0">
                          <a:solidFill>
                            <a:srgbClr val="FF0000"/>
                          </a:solidFill>
                          <a:latin typeface="Calibri" panose="020F0502020204030204" pitchFamily="34" charset="0"/>
                        </a:rPr>
                        <a:t>Increased!</a:t>
                      </a:r>
                    </a:p>
                    <a:p>
                      <a:r>
                        <a:rPr lang="en-US" sz="1600" dirty="0" smtClean="0">
                          <a:latin typeface="Calibri" panose="020F0502020204030204" pitchFamily="34" charset="0"/>
                        </a:rPr>
                        <a:t>50% cooking energy efficiency</a:t>
                      </a:r>
                      <a:endParaRPr lang="en-US" dirty="0">
                        <a:latin typeface="Calibri" panose="020F0502020204030204" pitchFamily="34" charset="0"/>
                      </a:endParaRPr>
                    </a:p>
                  </a:txBody>
                  <a:tcPr>
                    <a:solidFill>
                      <a:schemeClr val="bg1">
                        <a:lumMod val="85000"/>
                      </a:schemeClr>
                    </a:solidFill>
                  </a:tcPr>
                </a:tc>
                <a:tc>
                  <a:txBody>
                    <a:bodyPr/>
                    <a:lstStyle/>
                    <a:p>
                      <a:pPr algn="ctr">
                        <a:spcBef>
                          <a:spcPts val="0"/>
                        </a:spcBef>
                      </a:pPr>
                      <a:endParaRPr lang="en-US" sz="1000" dirty="0" smtClean="0">
                        <a:latin typeface="Calibri" panose="020F0502020204030204" pitchFamily="34" charset="0"/>
                      </a:endParaRPr>
                    </a:p>
                    <a:p>
                      <a:pPr algn="ctr">
                        <a:spcBef>
                          <a:spcPts val="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0"/>
                        </a:spcBef>
                      </a:pPr>
                      <a:endParaRPr lang="en-US" sz="1000" dirty="0" smtClean="0">
                        <a:latin typeface="Calibri" panose="020F0502020204030204" pitchFamily="34" charset="0"/>
                      </a:endParaRPr>
                    </a:p>
                    <a:p>
                      <a:pPr algn="ctr">
                        <a:spcBef>
                          <a:spcPts val="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0"/>
                        </a:spcBef>
                      </a:pPr>
                      <a:endParaRPr lang="en-US" sz="1000" b="1" dirty="0" smtClean="0">
                        <a:solidFill>
                          <a:schemeClr val="bg1"/>
                        </a:solidFill>
                        <a:latin typeface="Calibri" panose="020F0502020204030204" pitchFamily="34" charset="0"/>
                      </a:endParaRPr>
                    </a:p>
                    <a:p>
                      <a:pPr algn="r">
                        <a:spcBef>
                          <a:spcPts val="0"/>
                        </a:spcBef>
                      </a:pPr>
                      <a:r>
                        <a:rPr lang="en-US" sz="2000" b="1" dirty="0" smtClean="0">
                          <a:solidFill>
                            <a:schemeClr val="bg1"/>
                          </a:solidFill>
                          <a:latin typeface="Calibri" panose="020F0502020204030204" pitchFamily="34" charset="0"/>
                        </a:rPr>
                        <a:t>$500</a:t>
                      </a:r>
                      <a:endParaRPr lang="en-US" sz="2000" b="1" dirty="0">
                        <a:solidFill>
                          <a:schemeClr val="bg1"/>
                        </a:solidFill>
                        <a:latin typeface="Calibri" panose="020F0502020204030204" pitchFamily="34" charset="0"/>
                      </a:endParaRPr>
                    </a:p>
                  </a:txBody>
                  <a:tcPr>
                    <a:solidFill>
                      <a:srgbClr val="00B050"/>
                    </a:solidFill>
                  </a:tcPr>
                </a:tc>
              </a:tr>
            </a:tbl>
          </a:graphicData>
        </a:graphic>
      </p:graphicFrame>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100" y="3431540"/>
            <a:ext cx="2463800" cy="295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732" y="2295524"/>
            <a:ext cx="2312168"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7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5D516CA-C0A0-486B-81C4-FEFF09F199BD}" type="slidenum">
              <a:rPr lang="en-US" smtClean="0"/>
              <a:pPr/>
              <a:t>31</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429" y="2349500"/>
            <a:ext cx="2393371" cy="306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70300" y="6057900"/>
            <a:ext cx="5016500" cy="461665"/>
          </a:xfrm>
          <a:prstGeom prst="rect">
            <a:avLst/>
          </a:prstGeom>
          <a:noFill/>
        </p:spPr>
        <p:txBody>
          <a:bodyPr wrap="square" rtlCol="0">
            <a:spAutoFit/>
          </a:bodyPr>
          <a:lstStyle/>
          <a:p>
            <a:r>
              <a:rPr lang="en-US" sz="1600" dirty="0" smtClean="0">
                <a:solidFill>
                  <a:srgbClr val="0070C0"/>
                </a:solidFill>
                <a:latin typeface="Calibri" panose="020F0502020204030204" pitchFamily="34" charset="0"/>
              </a:rPr>
              <a:t> </a:t>
            </a:r>
            <a:r>
              <a:rPr lang="en-US" sz="2400" b="1" dirty="0">
                <a:solidFill>
                  <a:srgbClr val="0070C0"/>
                </a:solidFill>
                <a:latin typeface="Calibri" panose="020F0502020204030204" pitchFamily="34" charset="0"/>
              </a:rPr>
              <a:t>CenterPointEnergy.com/Foodservice</a:t>
            </a:r>
            <a:endParaRPr lang="en-US" sz="2400" dirty="0">
              <a:solidFill>
                <a:srgbClr val="0070C0"/>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28466487"/>
              </p:ext>
            </p:extLst>
          </p:nvPr>
        </p:nvGraphicFramePr>
        <p:xfrm>
          <a:off x="165679" y="1358900"/>
          <a:ext cx="6508750" cy="4699000"/>
        </p:xfrm>
        <a:graphic>
          <a:graphicData uri="http://schemas.openxmlformats.org/drawingml/2006/table">
            <a:tbl>
              <a:tblPr firstRow="1" bandRow="1">
                <a:tableStyleId>{073A0DAA-6AF3-43AB-8588-CEC1D06C72B9}</a:tableStyleId>
              </a:tblPr>
              <a:tblGrid>
                <a:gridCol w="3359150"/>
                <a:gridCol w="698500"/>
                <a:gridCol w="1371600"/>
                <a:gridCol w="1079500"/>
              </a:tblGrid>
              <a:tr h="0">
                <a:tc>
                  <a:txBody>
                    <a:bodyPr/>
                    <a:lstStyle/>
                    <a:p>
                      <a:r>
                        <a:rPr lang="en-US" sz="1400" dirty="0" smtClean="0">
                          <a:latin typeface="Calibri" panose="020F0502020204030204" pitchFamily="34" charset="0"/>
                        </a:rPr>
                        <a:t>Equipment</a:t>
                      </a:r>
                      <a:endParaRPr lang="en-US" sz="1400" dirty="0">
                        <a:latin typeface="Calibri" panose="020F0502020204030204" pitchFamily="34" charset="0"/>
                      </a:endParaRPr>
                    </a:p>
                  </a:txBody>
                  <a:tcPr/>
                </a:tc>
                <a:tc gridSpan="2">
                  <a:txBody>
                    <a:bodyPr/>
                    <a:lstStyle/>
                    <a:p>
                      <a:pPr algn="ctr"/>
                      <a:r>
                        <a:rPr lang="en-US" sz="1400" dirty="0" smtClean="0">
                          <a:latin typeface="Calibri" panose="020F0502020204030204" pitchFamily="34" charset="0"/>
                        </a:rPr>
                        <a:t>Energy Efficiency</a:t>
                      </a:r>
                      <a:endParaRPr lang="en-US" sz="1400" dirty="0">
                        <a:latin typeface="Calibri" panose="020F0502020204030204" pitchFamily="34" charset="0"/>
                      </a:endParaRPr>
                    </a:p>
                  </a:txBody>
                  <a:tcPr/>
                </a:tc>
                <a:tc hMerge="1">
                  <a:txBody>
                    <a:bodyPr/>
                    <a:lstStyle/>
                    <a:p>
                      <a:endParaRPr lang="en-US" dirty="0"/>
                    </a:p>
                  </a:txBody>
                  <a:tcPr/>
                </a:tc>
                <a:tc>
                  <a:txBody>
                    <a:bodyPr/>
                    <a:lstStyle/>
                    <a:p>
                      <a:r>
                        <a:rPr lang="en-US" sz="1400" dirty="0" smtClean="0">
                          <a:latin typeface="Calibri" panose="020F0502020204030204" pitchFamily="34" charset="0"/>
                        </a:rPr>
                        <a:t>Rebate/unit</a:t>
                      </a:r>
                      <a:endParaRPr lang="en-US" sz="1400" dirty="0">
                        <a:latin typeface="Calibri" panose="020F0502020204030204" pitchFamily="34" charset="0"/>
                      </a:endParaRPr>
                    </a:p>
                  </a:txBody>
                  <a:tcPr/>
                </a:tc>
              </a:tr>
              <a:tr h="370840">
                <a:tc>
                  <a:txBody>
                    <a:bodyPr/>
                    <a:lstStyle/>
                    <a:p>
                      <a:r>
                        <a:rPr lang="en-US" b="1" dirty="0" smtClean="0">
                          <a:latin typeface="Calibri" panose="020F0502020204030204" pitchFamily="34" charset="0"/>
                        </a:rPr>
                        <a:t>Griddles                                   </a:t>
                      </a:r>
                      <a:r>
                        <a:rPr lang="en-US" b="1" dirty="0" smtClean="0">
                          <a:solidFill>
                            <a:srgbClr val="FF0000"/>
                          </a:solidFill>
                          <a:latin typeface="Calibri" panose="020F0502020204030204" pitchFamily="34" charset="0"/>
                        </a:rPr>
                        <a:t>New!</a:t>
                      </a:r>
                      <a:endParaRPr lang="en-US" b="1" dirty="0">
                        <a:solidFill>
                          <a:srgbClr val="FF0000"/>
                        </a:solidFill>
                        <a:latin typeface="Calibri" panose="020F0502020204030204" pitchFamily="34" charset="0"/>
                      </a:endParaRPr>
                    </a:p>
                  </a:txBody>
                  <a:tcPr>
                    <a:solidFill>
                      <a:schemeClr val="bg1">
                        <a:lumMod val="85000"/>
                      </a:schemeClr>
                    </a:solidFill>
                  </a:tcPr>
                </a:tc>
                <a:tc>
                  <a:txBody>
                    <a:bodyPr/>
                    <a:lstStyle/>
                    <a:p>
                      <a:pPr algn="ctr">
                        <a:spcBef>
                          <a:spcPts val="60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$300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Kitchen hood demand control ventilation</a:t>
                      </a:r>
                      <a:endParaRPr lang="en-US" sz="1600"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$0.30/</a:t>
                      </a:r>
                    </a:p>
                    <a:p>
                      <a:pPr algn="r"/>
                      <a:r>
                        <a:rPr lang="en-US" sz="1600" b="1" dirty="0" smtClean="0">
                          <a:solidFill>
                            <a:schemeClr val="bg1"/>
                          </a:solidFill>
                          <a:latin typeface="Calibri" panose="020F0502020204030204" pitchFamily="34" charset="0"/>
                        </a:rPr>
                        <a:t>Hood CFM</a:t>
                      </a:r>
                      <a:endParaRPr lang="en-US" sz="16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Pasta cookers</a:t>
                      </a:r>
                      <a:endParaRPr lang="en-US"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$200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Pre-rinse</a:t>
                      </a:r>
                      <a:r>
                        <a:rPr lang="en-US" b="1" baseline="0" dirty="0" smtClean="0">
                          <a:latin typeface="Calibri" panose="020F0502020204030204" pitchFamily="34" charset="0"/>
                        </a:rPr>
                        <a:t> spray valves</a:t>
                      </a:r>
                      <a:r>
                        <a:rPr lang="en-US" b="1" dirty="0" smtClean="0">
                          <a:latin typeface="Calibri" panose="020F0502020204030204" pitchFamily="34" charset="0"/>
                        </a:rPr>
                        <a:t> </a:t>
                      </a:r>
                      <a:r>
                        <a:rPr lang="en-US" sz="1600" b="0" dirty="0" smtClean="0">
                          <a:latin typeface="Calibri" panose="020F0502020204030204" pitchFamily="34" charset="0"/>
                        </a:rPr>
                        <a:t>≤</a:t>
                      </a:r>
                      <a:r>
                        <a:rPr lang="en-US" sz="1600" b="0" baseline="0" dirty="0" smtClean="0">
                          <a:latin typeface="Calibri" panose="020F0502020204030204" pitchFamily="34" charset="0"/>
                        </a:rPr>
                        <a:t> 1.28 GPM - natural gas hot water source</a:t>
                      </a:r>
                      <a:endParaRPr lang="en-US"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endParaRPr lang="en-US" sz="1200" b="1" dirty="0" smtClean="0">
                        <a:solidFill>
                          <a:schemeClr val="bg1"/>
                        </a:solidFill>
                        <a:latin typeface="Calibri" panose="020F0502020204030204" pitchFamily="34" charset="0"/>
                      </a:endParaRPr>
                    </a:p>
                    <a:p>
                      <a:pPr algn="r"/>
                      <a:r>
                        <a:rPr lang="en-US" sz="2000" b="1" dirty="0" smtClean="0">
                          <a:solidFill>
                            <a:schemeClr val="bg1"/>
                          </a:solidFill>
                          <a:latin typeface="Calibri" panose="020F0502020204030204" pitchFamily="34" charset="0"/>
                        </a:rPr>
                        <a:t>$15</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pPr algn="l"/>
                      <a:r>
                        <a:rPr lang="en-US" b="1" dirty="0" smtClean="0">
                          <a:latin typeface="Calibri" panose="020F0502020204030204" pitchFamily="34" charset="0"/>
                        </a:rPr>
                        <a:t>Rotating rack ovens </a:t>
                      </a:r>
                      <a:r>
                        <a:rPr lang="en-US" b="1" baseline="0" dirty="0" smtClean="0">
                          <a:latin typeface="Calibri" panose="020F0502020204030204" pitchFamily="34" charset="0"/>
                        </a:rPr>
                        <a:t>    </a:t>
                      </a:r>
                      <a:r>
                        <a:rPr lang="en-US" b="1" dirty="0" smtClean="0">
                          <a:solidFill>
                            <a:srgbClr val="FF0000"/>
                          </a:solidFill>
                          <a:latin typeface="Calibri" panose="020F0502020204030204" pitchFamily="34" charset="0"/>
                        </a:rPr>
                        <a:t> Increased!</a:t>
                      </a:r>
                      <a:endParaRPr lang="en-US" b="1" dirty="0">
                        <a:solidFill>
                          <a:srgbClr val="FF0000"/>
                        </a:solidFill>
                        <a:latin typeface="Calibri" panose="020F0502020204030204" pitchFamily="34" charset="0"/>
                      </a:endParaRPr>
                    </a:p>
                  </a:txBody>
                  <a:tcPr>
                    <a:solidFill>
                      <a:schemeClr val="bg1">
                        <a:lumMod val="85000"/>
                      </a:schemeClr>
                    </a:solidFill>
                  </a:tcPr>
                </a:tc>
                <a:tc>
                  <a:txBody>
                    <a:bodyPr/>
                    <a:lstStyle/>
                    <a:p>
                      <a:pPr algn="ctr">
                        <a:spcBef>
                          <a:spcPts val="60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$1,000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Rotisserie</a:t>
                      </a:r>
                      <a:r>
                        <a:rPr lang="en-US" b="1" baseline="0" dirty="0" smtClean="0">
                          <a:latin typeface="Calibri" panose="020F0502020204030204" pitchFamily="34" charset="0"/>
                        </a:rPr>
                        <a:t> ovens </a:t>
                      </a:r>
                      <a:r>
                        <a:rPr lang="en-US" sz="1600" dirty="0" smtClean="0">
                          <a:latin typeface="Calibri" panose="020F0502020204030204" pitchFamily="34" charset="0"/>
                        </a:rPr>
                        <a:t>infrared</a:t>
                      </a:r>
                      <a:endParaRPr lang="en-US" sz="1600" b="1" dirty="0">
                        <a:latin typeface="Calibri" panose="020F0502020204030204" pitchFamily="34" charset="0"/>
                      </a:endParaRPr>
                    </a:p>
                  </a:txBody>
                  <a:tcPr>
                    <a:solidFill>
                      <a:schemeClr val="bg1">
                        <a:lumMod val="85000"/>
                      </a:schemeClr>
                    </a:solidFill>
                  </a:tcPr>
                </a:tc>
                <a:tc>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$500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Salamander broilers</a:t>
                      </a:r>
                      <a:r>
                        <a:rPr lang="en-US" b="1" baseline="0" dirty="0" smtClean="0">
                          <a:latin typeface="Calibri" panose="020F0502020204030204" pitchFamily="34" charset="0"/>
                        </a:rPr>
                        <a:t> </a:t>
                      </a:r>
                      <a:r>
                        <a:rPr lang="en-US" sz="1600" b="0" baseline="0" dirty="0" smtClean="0">
                          <a:latin typeface="Calibri" panose="020F0502020204030204" pitchFamily="34" charset="0"/>
                        </a:rPr>
                        <a:t>infrared</a:t>
                      </a:r>
                      <a:endParaRPr lang="en-US" sz="1600" dirty="0">
                        <a:latin typeface="Calibri" panose="020F0502020204030204" pitchFamily="34" charset="0"/>
                      </a:endParaRPr>
                    </a:p>
                  </a:txBody>
                  <a:tcPr>
                    <a:solidFill>
                      <a:schemeClr val="bg1">
                        <a:lumMod val="8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endParaRPr lang="en-US"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$150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Steamers </a:t>
                      </a:r>
                      <a:r>
                        <a:rPr lang="en-US" b="1" smtClean="0">
                          <a:latin typeface="Calibri" panose="020F0502020204030204" pitchFamily="34" charset="0"/>
                        </a:rPr>
                        <a:t>– compartment</a:t>
                      </a:r>
                      <a:r>
                        <a:rPr lang="en-US" b="1" smtClean="0">
                          <a:solidFill>
                            <a:srgbClr val="FF0000"/>
                          </a:solidFill>
                          <a:latin typeface="Calibri" panose="020F0502020204030204" pitchFamily="34" charset="0"/>
                        </a:rPr>
                        <a:t>     New</a:t>
                      </a:r>
                      <a:r>
                        <a:rPr lang="en-US" b="1" dirty="0" smtClean="0">
                          <a:solidFill>
                            <a:srgbClr val="FF0000"/>
                          </a:solidFill>
                          <a:latin typeface="Calibri" panose="020F0502020204030204" pitchFamily="34" charset="0"/>
                        </a:rPr>
                        <a:t>!</a:t>
                      </a:r>
                      <a:endParaRPr lang="en-US" sz="1600" dirty="0">
                        <a:solidFill>
                          <a:srgbClr val="FF0000"/>
                        </a:solidFill>
                        <a:latin typeface="Calibri" panose="020F0502020204030204" pitchFamily="34" charset="0"/>
                      </a:endParaRPr>
                    </a:p>
                  </a:txBody>
                  <a:tcPr>
                    <a:solidFill>
                      <a:schemeClr val="bg1">
                        <a:lumMod val="85000"/>
                      </a:schemeClr>
                    </a:solidFill>
                  </a:tcPr>
                </a:tc>
                <a:tc>
                  <a:txBody>
                    <a:bodyPr/>
                    <a:lstStyle/>
                    <a:p>
                      <a:pPr algn="ctr">
                        <a:spcBef>
                          <a:spcPts val="600"/>
                        </a:spcBef>
                      </a:pPr>
                      <a:r>
                        <a:rPr lang="en-US" sz="1600" dirty="0" smtClean="0">
                          <a:latin typeface="Calibri" panose="020F0502020204030204" pitchFamily="34" charset="0"/>
                        </a:rPr>
                        <a:t>FSTC</a:t>
                      </a: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r>
                        <a:rPr lang="en-US" sz="1600" dirty="0" smtClean="0">
                          <a:latin typeface="Calibri" panose="020F0502020204030204" pitchFamily="34" charset="0"/>
                        </a:rPr>
                        <a:t>Energy Star®</a:t>
                      </a: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$1,000</a:t>
                      </a:r>
                      <a:endParaRPr lang="en-US" sz="2000" b="1" dirty="0">
                        <a:solidFill>
                          <a:schemeClr val="bg1"/>
                        </a:solidFill>
                        <a:latin typeface="Calibri" panose="020F0502020204030204" pitchFamily="34" charset="0"/>
                      </a:endParaRPr>
                    </a:p>
                  </a:txBody>
                  <a:tcPr>
                    <a:solidFill>
                      <a:srgbClr val="00B050"/>
                    </a:solidFill>
                  </a:tcPr>
                </a:tc>
              </a:tr>
              <a:tr h="370840">
                <a:tc>
                  <a:txBody>
                    <a:bodyPr/>
                    <a:lstStyle/>
                    <a:p>
                      <a:r>
                        <a:rPr lang="en-US" b="1" dirty="0" smtClean="0">
                          <a:latin typeface="Calibri" panose="020F0502020204030204" pitchFamily="34" charset="0"/>
                        </a:rPr>
                        <a:t>Steam equipment*</a:t>
                      </a:r>
                      <a:endParaRPr lang="en-US" sz="1600" dirty="0">
                        <a:latin typeface="Calibri" panose="020F0502020204030204" pitchFamily="34" charset="0"/>
                      </a:endParaRPr>
                    </a:p>
                  </a:txBody>
                  <a:tcPr>
                    <a:solidFill>
                      <a:schemeClr val="bg1">
                        <a:lumMod val="85000"/>
                      </a:schemeClr>
                    </a:solidFill>
                  </a:tcPr>
                </a:tc>
                <a:tc>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a:txBody>
                    <a:bodyPr/>
                    <a:lstStyle/>
                    <a:p>
                      <a:pPr algn="r"/>
                      <a:r>
                        <a:rPr lang="en-US" sz="2000" b="1" dirty="0" smtClean="0">
                          <a:solidFill>
                            <a:schemeClr val="bg1"/>
                          </a:solidFill>
                          <a:latin typeface="Calibri" panose="020F0502020204030204" pitchFamily="34" charset="0"/>
                        </a:rPr>
                        <a:t>$250</a:t>
                      </a:r>
                      <a:endParaRPr lang="en-US" sz="2000" b="1" dirty="0">
                        <a:solidFill>
                          <a:schemeClr val="bg1"/>
                        </a:solidFill>
                        <a:latin typeface="Calibri" panose="020F0502020204030204" pitchFamily="34" charset="0"/>
                      </a:endParaRPr>
                    </a:p>
                  </a:txBody>
                  <a:tcPr>
                    <a:solidFill>
                      <a:srgbClr val="00B050"/>
                    </a:solidFill>
                  </a:tcPr>
                </a:tc>
              </a:tr>
              <a:tr h="370840">
                <a:tc gridSpan="4">
                  <a:txBody>
                    <a:bodyPr/>
                    <a:lstStyle/>
                    <a:p>
                      <a:r>
                        <a:rPr lang="en-US" sz="1400" b="0" i="1" dirty="0" smtClean="0">
                          <a:latin typeface="Calibri" panose="020F0502020204030204" pitchFamily="34" charset="0"/>
                        </a:rPr>
                        <a:t>*Ask about</a:t>
                      </a:r>
                      <a:r>
                        <a:rPr lang="en-US" sz="1400" b="0" i="1" baseline="0" dirty="0" smtClean="0">
                          <a:latin typeface="Calibri" panose="020F0502020204030204" pitchFamily="34" charset="0"/>
                        </a:rPr>
                        <a:t> qualifying equipment</a:t>
                      </a:r>
                      <a:endParaRPr lang="en-US" sz="1400" b="0" i="1" dirty="0">
                        <a:latin typeface="Calibri" panose="020F0502020204030204" pitchFamily="34" charset="0"/>
                      </a:endParaRPr>
                    </a:p>
                  </a:txBody>
                  <a:tcPr>
                    <a:solidFill>
                      <a:schemeClr val="bg1">
                        <a:lumMod val="85000"/>
                      </a:schemeClr>
                    </a:solidFill>
                  </a:tcPr>
                </a:tc>
                <a:tc hMerge="1">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hMerge="1">
                  <a:txBody>
                    <a:bodyPr/>
                    <a:lstStyle/>
                    <a:p>
                      <a:pPr algn="ctr">
                        <a:spcBef>
                          <a:spcPts val="600"/>
                        </a:spcBef>
                      </a:pPr>
                      <a:endParaRPr lang="en-US" sz="1600" dirty="0">
                        <a:latin typeface="Calibri" panose="020F0502020204030204" pitchFamily="34" charset="0"/>
                      </a:endParaRPr>
                    </a:p>
                  </a:txBody>
                  <a:tcPr>
                    <a:solidFill>
                      <a:schemeClr val="bg1">
                        <a:lumMod val="75000"/>
                      </a:schemeClr>
                    </a:solidFill>
                  </a:tcPr>
                </a:tc>
                <a:tc hMerge="1">
                  <a:txBody>
                    <a:bodyPr/>
                    <a:lstStyle/>
                    <a:p>
                      <a:pPr algn="r"/>
                      <a:endParaRPr lang="en-US" sz="2000" b="1" dirty="0">
                        <a:solidFill>
                          <a:schemeClr val="bg1"/>
                        </a:solidFill>
                        <a:latin typeface="Calibri" panose="020F0502020204030204" pitchFamily="34" charset="0"/>
                      </a:endParaRPr>
                    </a:p>
                  </a:txBody>
                  <a:tcPr>
                    <a:solidFill>
                      <a:srgbClr val="00B050"/>
                    </a:solidFill>
                  </a:tcPr>
                </a:tc>
              </a:tr>
            </a:tbl>
          </a:graphicData>
        </a:graphic>
      </p:graphicFrame>
      <p:sp>
        <p:nvSpPr>
          <p:cNvPr id="9" name="Rectangle 2"/>
          <p:cNvSpPr>
            <a:spLocks noGrp="1" noChangeArrowheads="1"/>
          </p:cNvSpPr>
          <p:nvPr>
            <p:ph type="title"/>
          </p:nvPr>
        </p:nvSpPr>
        <p:spPr>
          <a:xfrm>
            <a:off x="147462" y="143885"/>
            <a:ext cx="6492240" cy="1005840"/>
          </a:xfrm>
        </p:spPr>
        <p:txBody>
          <a:bodyPr>
            <a:normAutofit/>
          </a:bodyPr>
          <a:lstStyle/>
          <a:p>
            <a:r>
              <a:rPr lang="en-US" altLang="en-US" sz="2000" dirty="0"/>
              <a:t>2017 C &amp; I Rebate Programs &amp; Services</a:t>
            </a:r>
            <a:r>
              <a:rPr lang="en-US" altLang="en-US" dirty="0" smtClean="0"/>
              <a:t/>
            </a:r>
            <a:br>
              <a:rPr lang="en-US" altLang="en-US" dirty="0" smtClean="0"/>
            </a:br>
            <a:r>
              <a:rPr lang="en-US" altLang="en-US" dirty="0" smtClean="0"/>
              <a:t>Foodservice Equipment Rebates</a:t>
            </a:r>
          </a:p>
        </p:txBody>
      </p:sp>
    </p:spTree>
    <p:extLst>
      <p:ext uri="{BB962C8B-B14F-4D97-AF65-F5344CB8AC3E}">
        <p14:creationId xmlns:p14="http://schemas.microsoft.com/office/powerpoint/2010/main" val="3700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pPr/>
              <a:t>32</a:t>
            </a:fld>
            <a:endParaRPr lang="en-US" dirty="0"/>
          </a:p>
        </p:txBody>
      </p:sp>
      <p:sp>
        <p:nvSpPr>
          <p:cNvPr id="16" name="Title 1"/>
          <p:cNvSpPr txBox="1">
            <a:spLocks/>
          </p:cNvSpPr>
          <p:nvPr/>
        </p:nvSpPr>
        <p:spPr bwMode="auto">
          <a:xfrm>
            <a:off x="66675" y="132965"/>
            <a:ext cx="6448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l">
              <a:defRPr/>
            </a:pPr>
            <a:r>
              <a:rPr lang="en-US" altLang="en-US" sz="2000" dirty="0">
                <a:solidFill>
                  <a:srgbClr val="0070C0"/>
                </a:solidFill>
              </a:rPr>
              <a:t>2017 C &amp; I Rebate Programs &amp; Services</a:t>
            </a:r>
            <a:r>
              <a:rPr lang="en-US" sz="2000" i="1" dirty="0" smtClean="0">
                <a:solidFill>
                  <a:srgbClr val="0070C0"/>
                </a:solidFill>
                <a:latin typeface="Arial"/>
              </a:rPr>
              <a:t/>
            </a:r>
            <a:br>
              <a:rPr lang="en-US" sz="2000" i="1" dirty="0" smtClean="0">
                <a:solidFill>
                  <a:srgbClr val="0070C0"/>
                </a:solidFill>
                <a:latin typeface="Arial"/>
              </a:rPr>
            </a:br>
            <a:r>
              <a:rPr lang="en-US" sz="2800" dirty="0" smtClean="0">
                <a:solidFill>
                  <a:srgbClr val="0070C0"/>
                </a:solidFill>
                <a:latin typeface="Arial"/>
              </a:rPr>
              <a:t>Prescriptive Rebate Calculator</a:t>
            </a:r>
          </a:p>
        </p:txBody>
      </p:sp>
      <p:sp>
        <p:nvSpPr>
          <p:cNvPr id="17" name="TextBox 16"/>
          <p:cNvSpPr txBox="1"/>
          <p:nvPr/>
        </p:nvSpPr>
        <p:spPr>
          <a:xfrm>
            <a:off x="-34756" y="1317239"/>
            <a:ext cx="9144000" cy="5262979"/>
          </a:xfrm>
          <a:prstGeom prst="rect">
            <a:avLst/>
          </a:prstGeom>
          <a:noFill/>
        </p:spPr>
        <p:txBody>
          <a:bodyPr wrap="square">
            <a:spAutoFit/>
          </a:bodyPr>
          <a:lstStyle/>
          <a:p>
            <a:pPr>
              <a:defRPr/>
            </a:pPr>
            <a:endParaRPr lang="en-US" sz="2000" dirty="0" smtClean="0">
              <a:solidFill>
                <a:srgbClr val="000000"/>
              </a:solidFill>
              <a:latin typeface="+mj-lt"/>
            </a:endParaRPr>
          </a:p>
          <a:p>
            <a:pPr>
              <a:defRPr/>
            </a:pPr>
            <a:r>
              <a:rPr lang="en-US" sz="2000" dirty="0" smtClean="0">
                <a:solidFill>
                  <a:srgbClr val="000000"/>
                </a:solidFill>
                <a:latin typeface="+mj-lt"/>
              </a:rPr>
              <a:t>Estimate your rebate amount when you’re installing new or replacing old equipment using our </a:t>
            </a:r>
            <a:r>
              <a:rPr lang="en-US" sz="2000" u="sng" dirty="0" smtClean="0">
                <a:solidFill>
                  <a:srgbClr val="000000"/>
                </a:solidFill>
                <a:latin typeface="+mj-lt"/>
              </a:rPr>
              <a:t>Commercial Rebate </a:t>
            </a:r>
            <a:r>
              <a:rPr lang="en-US" sz="2000" u="sng" dirty="0">
                <a:solidFill>
                  <a:srgbClr val="000000"/>
                </a:solidFill>
                <a:latin typeface="+mj-lt"/>
              </a:rPr>
              <a:t>Calculator</a:t>
            </a:r>
          </a:p>
          <a:p>
            <a:pPr>
              <a:defRPr/>
            </a:pPr>
            <a:endParaRPr lang="en-US" dirty="0" smtClean="0">
              <a:solidFill>
                <a:srgbClr val="000000"/>
              </a:solidFill>
              <a:latin typeface="+mj-lt"/>
            </a:endParaRPr>
          </a:p>
          <a:p>
            <a:pPr>
              <a:defRPr/>
            </a:pPr>
            <a:endParaRPr lang="en-US" dirty="0">
              <a:solidFill>
                <a:srgbClr val="000000"/>
              </a:solidFill>
              <a:latin typeface="+mj-lt"/>
            </a:endParaRPr>
          </a:p>
          <a:p>
            <a:pPr marL="111125" indent="-111125">
              <a:buFont typeface="Arial" panose="020B0604020202020204" pitchFamily="34" charset="0"/>
              <a:buChar char="•"/>
              <a:defRPr/>
            </a:pPr>
            <a:r>
              <a:rPr lang="en-US" sz="2000" dirty="0">
                <a:solidFill>
                  <a:srgbClr val="000000"/>
                </a:solidFill>
                <a:latin typeface="+mj-lt"/>
              </a:rPr>
              <a:t>Simply select the equipment </a:t>
            </a:r>
            <a:r>
              <a:rPr lang="en-US" sz="2000" dirty="0" smtClean="0">
                <a:solidFill>
                  <a:srgbClr val="000000"/>
                </a:solidFill>
                <a:latin typeface="+mj-lt"/>
              </a:rPr>
              <a:t>piece</a:t>
            </a:r>
          </a:p>
          <a:p>
            <a:pPr>
              <a:defRPr/>
            </a:pPr>
            <a:endParaRPr lang="en-US" sz="2000" dirty="0">
              <a:solidFill>
                <a:srgbClr val="000000"/>
              </a:solidFill>
              <a:latin typeface="+mj-lt"/>
            </a:endParaRPr>
          </a:p>
          <a:p>
            <a:pPr marL="111125" indent="-111125">
              <a:buFont typeface="Arial" panose="020B0604020202020204" pitchFamily="34" charset="0"/>
              <a:buChar char="•"/>
              <a:defRPr/>
            </a:pPr>
            <a:r>
              <a:rPr lang="en-US" sz="2000" dirty="0">
                <a:solidFill>
                  <a:srgbClr val="000000"/>
                </a:solidFill>
                <a:latin typeface="+mj-lt"/>
              </a:rPr>
              <a:t>Enter in required info </a:t>
            </a:r>
            <a:endParaRPr lang="en-US" sz="2000" dirty="0" smtClean="0">
              <a:solidFill>
                <a:srgbClr val="000000"/>
              </a:solidFill>
              <a:latin typeface="+mj-lt"/>
            </a:endParaRPr>
          </a:p>
          <a:p>
            <a:pPr>
              <a:defRPr/>
            </a:pPr>
            <a:endParaRPr lang="en-US" sz="2000" dirty="0">
              <a:solidFill>
                <a:srgbClr val="000000"/>
              </a:solidFill>
              <a:latin typeface="+mj-lt"/>
            </a:endParaRPr>
          </a:p>
          <a:p>
            <a:pPr marL="111125" indent="-111125">
              <a:buFont typeface="Arial" panose="020B0604020202020204" pitchFamily="34" charset="0"/>
              <a:buChar char="•"/>
              <a:defRPr/>
            </a:pPr>
            <a:r>
              <a:rPr lang="en-US" sz="2000" dirty="0">
                <a:solidFill>
                  <a:srgbClr val="000000"/>
                </a:solidFill>
                <a:latin typeface="+mj-lt"/>
              </a:rPr>
              <a:t>Find out the potential rebate </a:t>
            </a:r>
            <a:endParaRPr lang="en-US" sz="2000" dirty="0" smtClean="0">
              <a:solidFill>
                <a:srgbClr val="000000"/>
              </a:solidFill>
              <a:latin typeface="+mj-lt"/>
            </a:endParaRPr>
          </a:p>
          <a:p>
            <a:pPr>
              <a:defRPr/>
            </a:pPr>
            <a:r>
              <a:rPr lang="en-US" sz="2000" dirty="0" smtClean="0">
                <a:solidFill>
                  <a:srgbClr val="000000"/>
                </a:solidFill>
                <a:latin typeface="+mj-lt"/>
              </a:rPr>
              <a:t>amount your customer </a:t>
            </a:r>
            <a:r>
              <a:rPr lang="en-US" sz="2000" dirty="0">
                <a:solidFill>
                  <a:srgbClr val="000000"/>
                </a:solidFill>
                <a:latin typeface="+mj-lt"/>
              </a:rPr>
              <a:t>will receive</a:t>
            </a:r>
          </a:p>
          <a:p>
            <a:pPr>
              <a:defRPr/>
            </a:pPr>
            <a:endParaRPr lang="en-US" dirty="0">
              <a:solidFill>
                <a:srgbClr val="000000"/>
              </a:solidFill>
            </a:endParaRPr>
          </a:p>
          <a:p>
            <a:pPr>
              <a:defRPr/>
            </a:pPr>
            <a:endParaRPr lang="en-US" dirty="0">
              <a:solidFill>
                <a:srgbClr val="000000"/>
              </a:solidFill>
            </a:endParaRPr>
          </a:p>
          <a:p>
            <a:pPr>
              <a:defRPr/>
            </a:pPr>
            <a:endParaRPr lang="en-US" sz="2800" b="1" dirty="0" smtClean="0">
              <a:solidFill>
                <a:srgbClr val="00B0F0"/>
              </a:solidFill>
            </a:endParaRPr>
          </a:p>
          <a:p>
            <a:pPr>
              <a:defRPr/>
            </a:pPr>
            <a:endParaRPr lang="en-US" sz="2800" b="1" dirty="0" smtClean="0">
              <a:solidFill>
                <a:srgbClr val="00B0F0"/>
              </a:solidFill>
              <a:latin typeface="+mn-lt"/>
            </a:endParaRPr>
          </a:p>
          <a:p>
            <a:pPr>
              <a:defRPr/>
            </a:pPr>
            <a:r>
              <a:rPr lang="en-US" sz="2800" b="1" dirty="0" smtClean="0">
                <a:solidFill>
                  <a:srgbClr val="00B050"/>
                </a:solidFill>
                <a:hlinkClick r:id="rId3"/>
              </a:rPr>
              <a:t>CenterPointEnergy.com/RebateCalculator</a:t>
            </a:r>
            <a:r>
              <a:rPr lang="en-US" sz="2800" dirty="0" smtClean="0">
                <a:solidFill>
                  <a:srgbClr val="00B050"/>
                </a:solidFill>
                <a:hlinkClick r:id="rId3"/>
              </a:rPr>
              <a:t> </a:t>
            </a:r>
            <a:endParaRPr lang="en-US" sz="2800" dirty="0">
              <a:solidFill>
                <a:srgbClr val="00B050"/>
              </a:solidFill>
            </a:endParaRPr>
          </a:p>
        </p:txBody>
      </p:sp>
      <p:pic>
        <p:nvPicPr>
          <p:cNvPr id="18" name="Picture 17" descr="C:\Users\00219719\Desktop\Capture.JPG"/>
          <p:cNvPicPr>
            <a:picLocks noChangeAspect="1" noChangeArrowheads="1"/>
          </p:cNvPicPr>
          <p:nvPr/>
        </p:nvPicPr>
        <p:blipFill rotWithShape="1">
          <a:blip r:embed="rId4">
            <a:extLst>
              <a:ext uri="{28A0092B-C50C-407E-A947-70E740481C1C}">
                <a14:useLocalDpi xmlns:a14="http://schemas.microsoft.com/office/drawing/2010/main" val="0"/>
              </a:ext>
            </a:extLst>
          </a:blip>
          <a:srcRect t="24647"/>
          <a:stretch/>
        </p:blipFill>
        <p:spPr bwMode="auto">
          <a:xfrm>
            <a:off x="4210105" y="2524865"/>
            <a:ext cx="4807698" cy="2570730"/>
          </a:xfrm>
          <a:prstGeom prst="rect">
            <a:avLst/>
          </a:prstGeom>
          <a:solidFill>
            <a:schemeClr val="tx2"/>
          </a:solidFill>
          <a:ln w="76200">
            <a:solidFill>
              <a:schemeClr val="accent6"/>
            </a:solidFill>
            <a:miter lim="800000"/>
            <a:headEnd/>
            <a:tailEnd/>
          </a:ln>
          <a:extLst/>
        </p:spPr>
      </p:pic>
    </p:spTree>
    <p:extLst>
      <p:ext uri="{BB962C8B-B14F-4D97-AF65-F5344CB8AC3E}">
        <p14:creationId xmlns:p14="http://schemas.microsoft.com/office/powerpoint/2010/main" val="2801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r>
              <a:rPr lang="en-US" altLang="en-US" sz="2000" dirty="0" smtClean="0"/>
              <a:t>2017 C &amp; I Rebate Programs &amp; Services </a:t>
            </a:r>
            <a:br>
              <a:rPr lang="en-US" altLang="en-US" sz="2000" dirty="0" smtClean="0"/>
            </a:br>
            <a:r>
              <a:rPr lang="en-US" altLang="en-US" dirty="0" smtClean="0"/>
              <a:t>Custom Rebates</a:t>
            </a:r>
          </a:p>
        </p:txBody>
      </p:sp>
      <p:sp>
        <p:nvSpPr>
          <p:cNvPr id="6" name="Content Placeholder 5"/>
          <p:cNvSpPr>
            <a:spLocks noGrp="1"/>
          </p:cNvSpPr>
          <p:nvPr>
            <p:ph idx="1"/>
          </p:nvPr>
        </p:nvSpPr>
        <p:spPr>
          <a:xfrm>
            <a:off x="136478" y="1329726"/>
            <a:ext cx="9007522" cy="3651708"/>
          </a:xfrm>
        </p:spPr>
        <p:txBody>
          <a:bodyPr>
            <a:normAutofit fontScale="92500" lnSpcReduction="10000"/>
          </a:bodyPr>
          <a:lstStyle/>
          <a:p>
            <a:pPr marL="0" indent="0">
              <a:buNone/>
            </a:pPr>
            <a:r>
              <a:rPr lang="en-US" sz="3000" b="1" i="1" dirty="0">
                <a:solidFill>
                  <a:srgbClr val="0070C0"/>
                </a:solidFill>
                <a:latin typeface="Calibri" panose="020F0502020204030204" pitchFamily="34" charset="0"/>
              </a:rPr>
              <a:t>What is the custom rebate program?</a:t>
            </a:r>
          </a:p>
          <a:p>
            <a:pPr marL="0" indent="0">
              <a:buNone/>
            </a:pPr>
            <a:r>
              <a:rPr lang="en-US" sz="2600" dirty="0" smtClean="0">
                <a:latin typeface="Calibri" panose="020F0502020204030204" pitchFamily="34" charset="0"/>
              </a:rPr>
              <a:t>The </a:t>
            </a:r>
            <a:r>
              <a:rPr lang="en-US" sz="2600" dirty="0">
                <a:latin typeface="Calibri" panose="020F0502020204030204" pitchFamily="34" charset="0"/>
              </a:rPr>
              <a:t>custom rebate program is designed to provide rebate opportunities </a:t>
            </a:r>
            <a:r>
              <a:rPr lang="en-US" sz="2600" dirty="0" smtClean="0">
                <a:latin typeface="Calibri" panose="020F0502020204030204" pitchFamily="34" charset="0"/>
              </a:rPr>
              <a:t>for </a:t>
            </a:r>
            <a:r>
              <a:rPr lang="en-US" sz="2600" dirty="0">
                <a:latin typeface="Calibri" panose="020F0502020204030204" pitchFamily="34" charset="0"/>
              </a:rPr>
              <a:t>natural gas saving technologies not covered in our Prescriptive rebate offerings.</a:t>
            </a:r>
          </a:p>
          <a:p>
            <a:pPr marL="0" indent="0">
              <a:buNone/>
            </a:pPr>
            <a:r>
              <a:rPr lang="en-US" b="1" dirty="0" smtClean="0">
                <a:latin typeface="Calibri" panose="020F0502020204030204" pitchFamily="34" charset="0"/>
              </a:rPr>
              <a:t>For </a:t>
            </a:r>
            <a:r>
              <a:rPr lang="en-US" b="1" dirty="0">
                <a:latin typeface="Calibri" panose="020F0502020204030204" pitchFamily="34" charset="0"/>
              </a:rPr>
              <a:t>a project to be approved for a custom rebate:</a:t>
            </a:r>
          </a:p>
          <a:p>
            <a:pPr marL="458788" indent="-230188">
              <a:buFont typeface="Arial" pitchFamily="34" charset="0"/>
              <a:buChar char="•"/>
            </a:pPr>
            <a:r>
              <a:rPr lang="en-US" sz="2600" dirty="0">
                <a:latin typeface="Calibri" panose="020F0502020204030204" pitchFamily="34" charset="0"/>
              </a:rPr>
              <a:t>Contact CenterPoint Energy early on in the idea or proposal stage to review the project.</a:t>
            </a:r>
          </a:p>
          <a:p>
            <a:pPr marL="458788" indent="-230188">
              <a:buFont typeface="Arial" pitchFamily="34" charset="0"/>
              <a:buChar char="•"/>
            </a:pPr>
            <a:r>
              <a:rPr lang="en-US" sz="2600" dirty="0">
                <a:latin typeface="Calibri" panose="020F0502020204030204" pitchFamily="34" charset="0"/>
              </a:rPr>
              <a:t>Provide project scope, energy savings calculations and project costs.</a:t>
            </a:r>
          </a:p>
          <a:p>
            <a:pPr marL="0" indent="0">
              <a:buNone/>
            </a:pPr>
            <a:endParaRPr lang="en-US" altLang="en-US" sz="3500" dirty="0" smtClean="0"/>
          </a:p>
        </p:txBody>
      </p:sp>
      <p:sp>
        <p:nvSpPr>
          <p:cNvPr id="8" name="Slide Number Placeholder 7"/>
          <p:cNvSpPr>
            <a:spLocks noGrp="1"/>
          </p:cNvSpPr>
          <p:nvPr>
            <p:ph type="sldNum" sz="quarter" idx="12"/>
          </p:nvPr>
        </p:nvSpPr>
        <p:spPr/>
        <p:txBody>
          <a:bodyPr/>
          <a:lstStyle/>
          <a:p>
            <a:fld id="{F5D516CA-C0A0-486B-81C4-FEFF09F199BD}" type="slidenum">
              <a:rPr lang="en-US" smtClean="0"/>
              <a:pPr/>
              <a:t>33</a:t>
            </a:fld>
            <a:endParaRPr lang="en-US" dirty="0"/>
          </a:p>
        </p:txBody>
      </p:sp>
      <p:pic>
        <p:nvPicPr>
          <p:cNvPr id="7" name="Picture 6" descr="boiler-economizer.jpg"/>
          <p:cNvPicPr>
            <a:picLocks noChangeAspect="1"/>
          </p:cNvPicPr>
          <p:nvPr/>
        </p:nvPicPr>
        <p:blipFill>
          <a:blip r:embed="rId3" cstate="print"/>
          <a:srcRect b="26862"/>
          <a:stretch>
            <a:fillRect/>
          </a:stretch>
        </p:blipFill>
        <p:spPr>
          <a:xfrm>
            <a:off x="737067" y="4899414"/>
            <a:ext cx="1943905" cy="1755531"/>
          </a:xfrm>
          <a:prstGeom prst="rect">
            <a:avLst/>
          </a:prstGeom>
        </p:spPr>
      </p:pic>
      <p:pic>
        <p:nvPicPr>
          <p:cNvPr id="9" name="Picture 8" descr="Wheel-illustration-with-arrows.gif"/>
          <p:cNvPicPr>
            <a:picLocks noChangeAspect="1"/>
          </p:cNvPicPr>
          <p:nvPr/>
        </p:nvPicPr>
        <p:blipFill>
          <a:blip r:embed="rId4" cstate="print"/>
          <a:stretch>
            <a:fillRect/>
          </a:stretch>
        </p:blipFill>
        <p:spPr>
          <a:xfrm>
            <a:off x="3562530" y="4615795"/>
            <a:ext cx="1905000" cy="1762125"/>
          </a:xfrm>
          <a:prstGeom prst="rect">
            <a:avLst/>
          </a:prstGeom>
        </p:spPr>
      </p:pic>
      <p:sp>
        <p:nvSpPr>
          <p:cNvPr id="10" name="TextBox 9"/>
          <p:cNvSpPr txBox="1"/>
          <p:nvPr/>
        </p:nvSpPr>
        <p:spPr>
          <a:xfrm>
            <a:off x="4517889" y="6178448"/>
            <a:ext cx="4572689" cy="461665"/>
          </a:xfrm>
          <a:prstGeom prst="rect">
            <a:avLst/>
          </a:prstGeom>
          <a:noFill/>
        </p:spPr>
        <p:txBody>
          <a:bodyPr wrap="square" rtlCol="0">
            <a:spAutoFit/>
          </a:bodyPr>
          <a:lstStyle/>
          <a:p>
            <a:r>
              <a:rPr lang="en-US" sz="2400" b="1" dirty="0" smtClean="0">
                <a:solidFill>
                  <a:srgbClr val="0070C0"/>
                </a:solidFill>
                <a:latin typeface="Arial Narrow" panose="020B0606020202030204" pitchFamily="34" charset="0"/>
              </a:rPr>
              <a:t>CenterPointEnergy.com/</a:t>
            </a:r>
            <a:r>
              <a:rPr lang="en-US" sz="2400" b="1" dirty="0" err="1" smtClean="0">
                <a:solidFill>
                  <a:srgbClr val="0070C0"/>
                </a:solidFill>
                <a:latin typeface="Arial Narrow" panose="020B0606020202030204" pitchFamily="34" charset="0"/>
              </a:rPr>
              <a:t>MNCustom</a:t>
            </a:r>
            <a:endParaRPr lang="en-US" sz="24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411813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r>
              <a:rPr lang="en-US" altLang="en-US" sz="2000" dirty="0" smtClean="0"/>
              <a:t>2017 C &amp; I Rebate Programs &amp; Services </a:t>
            </a:r>
            <a:br>
              <a:rPr lang="en-US" altLang="en-US" sz="2000" dirty="0" smtClean="0"/>
            </a:br>
            <a:r>
              <a:rPr lang="en-US" altLang="en-US" dirty="0" smtClean="0"/>
              <a:t>Natural Gas Energy Analysis</a:t>
            </a:r>
          </a:p>
        </p:txBody>
      </p:sp>
      <p:sp>
        <p:nvSpPr>
          <p:cNvPr id="8" name="Slide Number Placeholder 7"/>
          <p:cNvSpPr>
            <a:spLocks noGrp="1"/>
          </p:cNvSpPr>
          <p:nvPr>
            <p:ph type="sldNum" sz="quarter" idx="12"/>
          </p:nvPr>
        </p:nvSpPr>
        <p:spPr>
          <a:xfrm>
            <a:off x="7739634" y="6211450"/>
            <a:ext cx="914400" cy="230832"/>
          </a:xfrm>
        </p:spPr>
        <p:txBody>
          <a:bodyPr/>
          <a:lstStyle/>
          <a:p>
            <a:fld id="{F5D516CA-C0A0-486B-81C4-FEFF09F199BD}" type="slidenum">
              <a:rPr lang="en-US" smtClean="0"/>
              <a:pPr/>
              <a:t>34</a:t>
            </a:fld>
            <a:endParaRPr lang="en-US" dirty="0"/>
          </a:p>
        </p:txBody>
      </p:sp>
      <p:sp>
        <p:nvSpPr>
          <p:cNvPr id="4" name="TextBox 3"/>
          <p:cNvSpPr txBox="1"/>
          <p:nvPr/>
        </p:nvSpPr>
        <p:spPr>
          <a:xfrm>
            <a:off x="0" y="6326866"/>
            <a:ext cx="5501389" cy="461665"/>
          </a:xfrm>
          <a:prstGeom prst="rect">
            <a:avLst/>
          </a:prstGeom>
          <a:noFill/>
        </p:spPr>
        <p:txBody>
          <a:bodyPr wrap="square" rtlCol="0">
            <a:spAutoFit/>
          </a:bodyPr>
          <a:lstStyle/>
          <a:p>
            <a:r>
              <a:rPr lang="en-US" sz="2400" b="1" dirty="0" smtClean="0">
                <a:solidFill>
                  <a:srgbClr val="0070C0"/>
                </a:solidFill>
                <a:latin typeface="Arial Narrow" panose="020B0606020202030204" pitchFamily="34" charset="0"/>
              </a:rPr>
              <a:t>CenterPointEnergy.com/</a:t>
            </a:r>
            <a:r>
              <a:rPr lang="en-US" sz="2400" b="1" dirty="0" err="1" smtClean="0">
                <a:solidFill>
                  <a:srgbClr val="0070C0"/>
                </a:solidFill>
                <a:latin typeface="Arial Narrow" panose="020B0606020202030204" pitchFamily="34" charset="0"/>
              </a:rPr>
              <a:t>EnergyAnalysis</a:t>
            </a:r>
            <a:endParaRPr lang="en-US" sz="2400" b="1" dirty="0">
              <a:solidFill>
                <a:srgbClr val="0070C0"/>
              </a:solidFill>
              <a:latin typeface="Arial Narrow" panose="020B0606020202030204" pitchFamily="34" charset="0"/>
            </a:endParaRPr>
          </a:p>
        </p:txBody>
      </p:sp>
      <p:sp>
        <p:nvSpPr>
          <p:cNvPr id="5" name="TextBox 4"/>
          <p:cNvSpPr txBox="1"/>
          <p:nvPr/>
        </p:nvSpPr>
        <p:spPr>
          <a:xfrm>
            <a:off x="6893171" y="2997680"/>
            <a:ext cx="2053882"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solidFill>
                  <a:srgbClr val="0070C0"/>
                </a:solidFill>
                <a:latin typeface="Arial Narrow" panose="020B0606020202030204" pitchFamily="34" charset="0"/>
              </a:rPr>
              <a:t>New for 2017! FREE </a:t>
            </a:r>
            <a:r>
              <a:rPr lang="en-US" sz="1400" b="1" dirty="0">
                <a:solidFill>
                  <a:srgbClr val="0070C0"/>
                </a:solidFill>
                <a:latin typeface="Arial Narrow" panose="020B0606020202030204" pitchFamily="34" charset="0"/>
              </a:rPr>
              <a:t>direct install </a:t>
            </a:r>
            <a:r>
              <a:rPr lang="en-US" sz="1400" dirty="0">
                <a:latin typeface="Arial Narrow" panose="020B0606020202030204" pitchFamily="34" charset="0"/>
              </a:rPr>
              <a:t>gas-saving measures </a:t>
            </a:r>
            <a:r>
              <a:rPr lang="en-US" sz="1400" dirty="0" smtClean="0">
                <a:latin typeface="Arial Narrow" panose="020B0606020202030204" pitchFamily="34" charset="0"/>
              </a:rPr>
              <a:t>include: </a:t>
            </a:r>
          </a:p>
          <a:p>
            <a:pPr marL="342900" indent="-342900">
              <a:buFont typeface="Wingdings" panose="05000000000000000000" pitchFamily="2" charset="2"/>
              <a:buChar char="q"/>
            </a:pPr>
            <a:r>
              <a:rPr lang="en-US" sz="1400" dirty="0" smtClean="0">
                <a:latin typeface="Arial Narrow" panose="020B0606020202030204" pitchFamily="34" charset="0"/>
              </a:rPr>
              <a:t>Programmable thermostats</a:t>
            </a:r>
          </a:p>
          <a:p>
            <a:pPr marL="342900" indent="-342900">
              <a:buFont typeface="Wingdings" panose="05000000000000000000" pitchFamily="2" charset="2"/>
              <a:buChar char="q"/>
            </a:pPr>
            <a:r>
              <a:rPr lang="en-US" sz="1400" dirty="0" smtClean="0">
                <a:latin typeface="Arial Narrow" panose="020B0606020202030204" pitchFamily="34" charset="0"/>
              </a:rPr>
              <a:t>Low-flow </a:t>
            </a:r>
            <a:r>
              <a:rPr lang="en-US" sz="1400" dirty="0">
                <a:latin typeface="Arial Narrow" panose="020B0606020202030204" pitchFamily="34" charset="0"/>
              </a:rPr>
              <a:t>aerators </a:t>
            </a:r>
            <a:r>
              <a:rPr lang="en-US" sz="1400" dirty="0" smtClean="0">
                <a:latin typeface="Arial Narrow" panose="020B0606020202030204" pitchFamily="34" charset="0"/>
              </a:rPr>
              <a:t>&amp; showerheads</a:t>
            </a:r>
          </a:p>
          <a:p>
            <a:pPr marL="342900" indent="-342900">
              <a:buFont typeface="Wingdings" panose="05000000000000000000" pitchFamily="2" charset="2"/>
              <a:buChar char="q"/>
            </a:pPr>
            <a:r>
              <a:rPr lang="en-US" sz="1400" dirty="0" smtClean="0">
                <a:latin typeface="Arial Narrow" panose="020B0606020202030204" pitchFamily="34" charset="0"/>
              </a:rPr>
              <a:t>Pre-rinse </a:t>
            </a:r>
            <a:r>
              <a:rPr lang="en-US" sz="1400" dirty="0">
                <a:latin typeface="Arial Narrow" panose="020B0606020202030204" pitchFamily="34" charset="0"/>
              </a:rPr>
              <a:t>spray </a:t>
            </a:r>
            <a:r>
              <a:rPr lang="en-US" sz="1400" dirty="0" smtClean="0">
                <a:latin typeface="Arial Narrow" panose="020B0606020202030204" pitchFamily="34" charset="0"/>
              </a:rPr>
              <a:t>valves</a:t>
            </a:r>
          </a:p>
          <a:p>
            <a:pPr marL="342900" indent="-342900">
              <a:buFont typeface="Wingdings" panose="05000000000000000000" pitchFamily="2" charset="2"/>
              <a:buChar char="q"/>
            </a:pPr>
            <a:r>
              <a:rPr lang="en-US" sz="1400" dirty="0" smtClean="0">
                <a:latin typeface="Arial Narrow" panose="020B0606020202030204" pitchFamily="34" charset="0"/>
              </a:rPr>
              <a:t>Weather-stripping </a:t>
            </a:r>
            <a:r>
              <a:rPr lang="en-US" sz="1400" dirty="0">
                <a:latin typeface="Arial Narrow" panose="020B0606020202030204" pitchFamily="34" charset="0"/>
              </a:rPr>
              <a:t>for exterior </a:t>
            </a:r>
            <a:r>
              <a:rPr lang="en-US" sz="1400" dirty="0" smtClean="0">
                <a:latin typeface="Arial Narrow" panose="020B0606020202030204" pitchFamily="34" charset="0"/>
              </a:rPr>
              <a:t>doors</a:t>
            </a:r>
            <a:endParaRPr lang="en-US" sz="1400"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96531133"/>
              </p:ext>
            </p:extLst>
          </p:nvPr>
        </p:nvGraphicFramePr>
        <p:xfrm>
          <a:off x="123788" y="2614445"/>
          <a:ext cx="6473728" cy="3762584"/>
        </p:xfrm>
        <a:graphic>
          <a:graphicData uri="http://schemas.openxmlformats.org/drawingml/2006/table">
            <a:tbl>
              <a:tblPr firstRow="1" bandRow="1">
                <a:tableStyleId>{5C22544A-7EE6-4342-B048-85BDC9FD1C3A}</a:tableStyleId>
              </a:tblPr>
              <a:tblGrid>
                <a:gridCol w="3349170"/>
                <a:gridCol w="2001876"/>
                <a:gridCol w="1122682"/>
              </a:tblGrid>
              <a:tr h="371676">
                <a:tc>
                  <a:txBody>
                    <a:bodyPr/>
                    <a:lstStyle/>
                    <a:p>
                      <a:r>
                        <a:rPr lang="en-US" sz="1400" dirty="0" smtClean="0">
                          <a:latin typeface="Arial Narrow" panose="020B0606020202030204" pitchFamily="34" charset="0"/>
                        </a:rPr>
                        <a:t>Type of analysis</a:t>
                      </a:r>
                      <a:endParaRPr lang="en-US" sz="1400" dirty="0">
                        <a:latin typeface="Arial Narrow" panose="020B0606020202030204" pitchFamily="34" charset="0"/>
                      </a:endParaRPr>
                    </a:p>
                  </a:txBody>
                  <a:tcPr>
                    <a:solidFill>
                      <a:schemeClr val="tx1">
                        <a:lumMod val="75000"/>
                        <a:lumOff val="25000"/>
                      </a:schemeClr>
                    </a:solidFill>
                  </a:tcPr>
                </a:tc>
                <a:tc>
                  <a:txBody>
                    <a:bodyPr/>
                    <a:lstStyle/>
                    <a:p>
                      <a:r>
                        <a:rPr lang="en-US" sz="1400" dirty="0" smtClean="0">
                          <a:latin typeface="Arial Narrow" panose="020B0606020202030204" pitchFamily="34" charset="0"/>
                        </a:rPr>
                        <a:t>Cost</a:t>
                      </a:r>
                      <a:endParaRPr lang="en-US" sz="1400" dirty="0">
                        <a:latin typeface="Arial Narrow" panose="020B0606020202030204" pitchFamily="34" charset="0"/>
                      </a:endParaRPr>
                    </a:p>
                  </a:txBody>
                  <a:tcPr>
                    <a:solidFill>
                      <a:schemeClr val="tx1">
                        <a:lumMod val="75000"/>
                        <a:lumOff val="25000"/>
                      </a:schemeClr>
                    </a:solidFill>
                  </a:tcPr>
                </a:tc>
                <a:tc>
                  <a:txBody>
                    <a:bodyPr/>
                    <a:lstStyle/>
                    <a:p>
                      <a:r>
                        <a:rPr lang="en-US" sz="1400" dirty="0" smtClean="0">
                          <a:latin typeface="Arial Narrow" panose="020B0606020202030204" pitchFamily="34" charset="0"/>
                        </a:rPr>
                        <a:t>Value</a:t>
                      </a:r>
                      <a:endParaRPr lang="en-US" sz="1400" dirty="0">
                        <a:latin typeface="Arial Narrow" panose="020B0606020202030204" pitchFamily="34" charset="0"/>
                      </a:endParaRPr>
                    </a:p>
                  </a:txBody>
                  <a:tcPr>
                    <a:solidFill>
                      <a:schemeClr val="tx1">
                        <a:lumMod val="75000"/>
                        <a:lumOff val="25000"/>
                      </a:schemeClr>
                    </a:solidFill>
                  </a:tcPr>
                </a:tc>
              </a:tr>
              <a:tr h="641523">
                <a:tc>
                  <a:txBody>
                    <a:bodyPr/>
                    <a:lstStyle/>
                    <a:p>
                      <a:r>
                        <a:rPr lang="en-US" sz="1800" b="1" dirty="0" smtClean="0">
                          <a:latin typeface="Arial Narrow" panose="020B0606020202030204" pitchFamily="34" charset="0"/>
                        </a:rPr>
                        <a:t>Basic</a:t>
                      </a:r>
                    </a:p>
                    <a:p>
                      <a:r>
                        <a:rPr lang="en-US" sz="1800" dirty="0" smtClean="0">
                          <a:latin typeface="Arial Narrow" panose="020B0606020202030204" pitchFamily="34" charset="0"/>
                        </a:rPr>
                        <a:t>(for small business)</a:t>
                      </a:r>
                      <a:endParaRPr lang="en-US" sz="1800" dirty="0">
                        <a:latin typeface="Arial Narrow" panose="020B0606020202030204" pitchFamily="34" charset="0"/>
                      </a:endParaRPr>
                    </a:p>
                  </a:txBody>
                  <a:tcPr>
                    <a:solidFill>
                      <a:schemeClr val="bg1">
                        <a:lumMod val="85000"/>
                      </a:schemeClr>
                    </a:solidFill>
                  </a:tcPr>
                </a:tc>
                <a:tc>
                  <a:txBody>
                    <a:bodyPr/>
                    <a:lstStyle/>
                    <a:p>
                      <a:pPr algn="ctr"/>
                      <a:r>
                        <a:rPr lang="en-US" sz="2000" b="1" dirty="0" smtClean="0">
                          <a:solidFill>
                            <a:schemeClr val="bg1"/>
                          </a:solidFill>
                          <a:latin typeface="Arial Narrow" panose="020B0606020202030204" pitchFamily="34" charset="0"/>
                        </a:rPr>
                        <a:t>$50</a:t>
                      </a:r>
                      <a:endParaRPr lang="en-US" sz="2000" b="1" dirty="0">
                        <a:solidFill>
                          <a:schemeClr val="bg1"/>
                        </a:solidFill>
                        <a:latin typeface="Arial Narrow" panose="020B0606020202030204" pitchFamily="34" charset="0"/>
                      </a:endParaRPr>
                    </a:p>
                  </a:txBody>
                  <a:tcPr>
                    <a:solidFill>
                      <a:schemeClr val="bg1">
                        <a:lumMod val="50000"/>
                      </a:schemeClr>
                    </a:solidFill>
                  </a:tcPr>
                </a:tc>
                <a:tc>
                  <a:txBody>
                    <a:bodyPr/>
                    <a:lstStyle/>
                    <a:p>
                      <a:pPr algn="ctr"/>
                      <a:r>
                        <a:rPr lang="en-US" sz="2000" b="1" dirty="0" smtClean="0">
                          <a:latin typeface="Arial Narrow" panose="020B0606020202030204" pitchFamily="34" charset="0"/>
                        </a:rPr>
                        <a:t>$500</a:t>
                      </a:r>
                      <a:endParaRPr lang="en-US" sz="2000" b="1" dirty="0">
                        <a:latin typeface="Arial Narrow" panose="020B0606020202030204" pitchFamily="34" charset="0"/>
                      </a:endParaRPr>
                    </a:p>
                  </a:txBody>
                  <a:tcPr>
                    <a:solidFill>
                      <a:schemeClr val="bg1">
                        <a:lumMod val="85000"/>
                      </a:schemeClr>
                    </a:solidFill>
                  </a:tcPr>
                </a:tc>
              </a:tr>
              <a:tr h="641523">
                <a:tc>
                  <a:txBody>
                    <a:bodyPr/>
                    <a:lstStyle/>
                    <a:p>
                      <a:r>
                        <a:rPr lang="en-US" sz="1800" b="1" dirty="0" smtClean="0">
                          <a:latin typeface="Arial Narrow" panose="020B0606020202030204" pitchFamily="34" charset="0"/>
                        </a:rPr>
                        <a:t>Comprehensive</a:t>
                      </a:r>
                    </a:p>
                    <a:p>
                      <a:r>
                        <a:rPr lang="en-US" sz="1800" dirty="0" smtClean="0">
                          <a:latin typeface="Arial Narrow" panose="020B0606020202030204" pitchFamily="34" charset="0"/>
                        </a:rPr>
                        <a:t>(for mid-size</a:t>
                      </a:r>
                      <a:r>
                        <a:rPr lang="en-US" sz="1800" baseline="0" dirty="0" smtClean="0">
                          <a:latin typeface="Arial Narrow" panose="020B0606020202030204" pitchFamily="34" charset="0"/>
                        </a:rPr>
                        <a:t> businesses)</a:t>
                      </a:r>
                      <a:endParaRPr lang="en-US" sz="1800" dirty="0">
                        <a:latin typeface="Arial Narrow" panose="020B0606020202030204" pitchFamily="34" charset="0"/>
                      </a:endParaRPr>
                    </a:p>
                  </a:txBody>
                  <a:tcPr>
                    <a:solidFill>
                      <a:schemeClr val="bg1">
                        <a:lumMod val="85000"/>
                      </a:schemeClr>
                    </a:solidFill>
                  </a:tcPr>
                </a:tc>
                <a:tc>
                  <a:txBody>
                    <a:bodyPr/>
                    <a:lstStyle/>
                    <a:p>
                      <a:pPr algn="ctr"/>
                      <a:r>
                        <a:rPr lang="en-US" sz="2000" b="1" dirty="0" smtClean="0">
                          <a:solidFill>
                            <a:schemeClr val="bg1"/>
                          </a:solidFill>
                          <a:latin typeface="Arial Narrow" panose="020B0606020202030204" pitchFamily="34" charset="0"/>
                        </a:rPr>
                        <a:t>$200</a:t>
                      </a:r>
                      <a:endParaRPr lang="en-US" sz="2000" b="1" dirty="0">
                        <a:solidFill>
                          <a:schemeClr val="bg1"/>
                        </a:solidFill>
                        <a:latin typeface="Arial Narrow" panose="020B0606020202030204" pitchFamily="34" charset="0"/>
                      </a:endParaRPr>
                    </a:p>
                  </a:txBody>
                  <a:tcPr>
                    <a:solidFill>
                      <a:schemeClr val="bg1">
                        <a:lumMod val="50000"/>
                      </a:schemeClr>
                    </a:solidFill>
                  </a:tcPr>
                </a:tc>
                <a:tc>
                  <a:txBody>
                    <a:bodyPr/>
                    <a:lstStyle/>
                    <a:p>
                      <a:pPr algn="ctr"/>
                      <a:r>
                        <a:rPr lang="en-US" sz="2000" b="1" dirty="0" smtClean="0">
                          <a:latin typeface="Arial Narrow" panose="020B0606020202030204" pitchFamily="34" charset="0"/>
                        </a:rPr>
                        <a:t>$1,600</a:t>
                      </a:r>
                      <a:endParaRPr lang="en-US" sz="2000" b="1" dirty="0">
                        <a:latin typeface="Arial Narrow" panose="020B0606020202030204" pitchFamily="34" charset="0"/>
                      </a:endParaRPr>
                    </a:p>
                  </a:txBody>
                  <a:tcPr>
                    <a:solidFill>
                      <a:schemeClr val="bg1">
                        <a:lumMod val="85000"/>
                      </a:schemeClr>
                    </a:solidFill>
                  </a:tcPr>
                </a:tc>
              </a:tr>
              <a:tr h="916462">
                <a:tc>
                  <a:txBody>
                    <a:bodyPr/>
                    <a:lstStyle/>
                    <a:p>
                      <a:r>
                        <a:rPr lang="en-US" sz="1800" b="1" dirty="0" smtClean="0">
                          <a:latin typeface="Arial Narrow" panose="020B0606020202030204" pitchFamily="34" charset="0"/>
                        </a:rPr>
                        <a:t>Custom</a:t>
                      </a:r>
                    </a:p>
                    <a:p>
                      <a:r>
                        <a:rPr lang="en-US" sz="1800" dirty="0" smtClean="0">
                          <a:latin typeface="Arial Narrow" panose="020B0606020202030204" pitchFamily="34" charset="0"/>
                        </a:rPr>
                        <a:t>(for larger operations)</a:t>
                      </a:r>
                      <a:endParaRPr lang="en-US" sz="1800" dirty="0">
                        <a:latin typeface="Arial Narrow" panose="020B0606020202030204" pitchFamily="34" charset="0"/>
                      </a:endParaRPr>
                    </a:p>
                  </a:txBody>
                  <a:tcPr>
                    <a:solidFill>
                      <a:schemeClr val="bg1">
                        <a:lumMod val="85000"/>
                      </a:schemeClr>
                    </a:solidFill>
                  </a:tcPr>
                </a:tc>
                <a:tc gridSpan="2">
                  <a:txBody>
                    <a:bodyPr/>
                    <a:lstStyle/>
                    <a:p>
                      <a:r>
                        <a:rPr lang="en-US" sz="1800" dirty="0" smtClean="0">
                          <a:solidFill>
                            <a:schemeClr val="bg1"/>
                          </a:solidFill>
                          <a:latin typeface="Arial Narrow" panose="020B0606020202030204" pitchFamily="34" charset="0"/>
                        </a:rPr>
                        <a:t>Costs determined</a:t>
                      </a:r>
                      <a:r>
                        <a:rPr lang="en-US" sz="1800" baseline="0" dirty="0" smtClean="0">
                          <a:solidFill>
                            <a:schemeClr val="bg1"/>
                          </a:solidFill>
                          <a:latin typeface="Arial Narrow" panose="020B0606020202030204" pitchFamily="34" charset="0"/>
                        </a:rPr>
                        <a:t> on a project-by-project basis for this specialized, in-depth approach.</a:t>
                      </a:r>
                      <a:endParaRPr lang="en-US" sz="180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dirty="0"/>
                    </a:p>
                  </a:txBody>
                  <a:tcPr/>
                </a:tc>
              </a:tr>
              <a:tr h="1191400">
                <a:tc>
                  <a:txBody>
                    <a:bodyPr/>
                    <a:lstStyle/>
                    <a:p>
                      <a:r>
                        <a:rPr lang="en-US" sz="1800" b="1" dirty="0" smtClean="0">
                          <a:latin typeface="Arial Narrow" panose="020B0606020202030204" pitchFamily="34" charset="0"/>
                        </a:rPr>
                        <a:t>Ad</a:t>
                      </a:r>
                      <a:r>
                        <a:rPr lang="en-US" sz="1800" b="1" baseline="0" dirty="0" smtClean="0">
                          <a:latin typeface="Arial Narrow" panose="020B0606020202030204" pitchFamily="34" charset="0"/>
                        </a:rPr>
                        <a:t> hoc services</a:t>
                      </a:r>
                    </a:p>
                    <a:p>
                      <a:r>
                        <a:rPr lang="en-US" sz="1800" baseline="0" dirty="0" smtClean="0">
                          <a:latin typeface="Arial Narrow" panose="020B0606020202030204" pitchFamily="34" charset="0"/>
                        </a:rPr>
                        <a:t>(for specific energy use analysis, such as steam trap surveys for heating system and infrared scans)</a:t>
                      </a:r>
                    </a:p>
                  </a:txBody>
                  <a:tcPr>
                    <a:solidFill>
                      <a:schemeClr val="bg1">
                        <a:lumMod val="85000"/>
                      </a:schemeClr>
                    </a:solidFill>
                  </a:tcPr>
                </a:tc>
                <a:tc gridSpan="2">
                  <a:txBody>
                    <a:bodyPr/>
                    <a:lstStyle/>
                    <a:p>
                      <a:r>
                        <a:rPr lang="en-US" sz="1800" dirty="0" smtClean="0">
                          <a:solidFill>
                            <a:schemeClr val="bg1"/>
                          </a:solidFill>
                          <a:latin typeface="Arial Narrow" panose="020B0606020202030204" pitchFamily="34" charset="0"/>
                        </a:rPr>
                        <a:t>Costs determined</a:t>
                      </a:r>
                      <a:r>
                        <a:rPr lang="en-US" sz="1800" baseline="0" dirty="0" smtClean="0">
                          <a:solidFill>
                            <a:schemeClr val="bg1"/>
                          </a:solidFill>
                          <a:latin typeface="Arial Narrow" panose="020B0606020202030204" pitchFamily="34" charset="0"/>
                        </a:rPr>
                        <a:t> on a project-by-project basis.</a:t>
                      </a:r>
                      <a:endParaRPr lang="en-US" sz="180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dirty="0"/>
                    </a:p>
                  </a:txBody>
                  <a:tcPr/>
                </a:tc>
              </a:tr>
            </a:tbl>
          </a:graphicData>
        </a:graphic>
      </p:graphicFrame>
      <p:sp>
        <p:nvSpPr>
          <p:cNvPr id="9" name="TextBox 8"/>
          <p:cNvSpPr txBox="1"/>
          <p:nvPr/>
        </p:nvSpPr>
        <p:spPr>
          <a:xfrm>
            <a:off x="155448" y="1274131"/>
            <a:ext cx="8618983" cy="1723549"/>
          </a:xfrm>
          <a:prstGeom prst="rect">
            <a:avLst/>
          </a:prstGeom>
          <a:noFill/>
        </p:spPr>
        <p:txBody>
          <a:bodyPr wrap="square">
            <a:spAutoFit/>
          </a:bodyPr>
          <a:lstStyle/>
          <a:p>
            <a:pPr>
              <a:defRPr/>
            </a:pPr>
            <a:r>
              <a:rPr lang="en-US" b="1" i="1" dirty="0" smtClean="0">
                <a:solidFill>
                  <a:srgbClr val="0070C0"/>
                </a:solidFill>
                <a:latin typeface="+mn-lt"/>
              </a:rPr>
              <a:t>What </a:t>
            </a:r>
            <a:r>
              <a:rPr lang="en-US" b="1" i="1" dirty="0">
                <a:solidFill>
                  <a:srgbClr val="0070C0"/>
                </a:solidFill>
                <a:latin typeface="+mn-lt"/>
              </a:rPr>
              <a:t>is a Natural Gas Energy Analysis?</a:t>
            </a:r>
          </a:p>
          <a:p>
            <a:pPr>
              <a:defRPr/>
            </a:pPr>
            <a:r>
              <a:rPr lang="en-US" dirty="0">
                <a:solidFill>
                  <a:srgbClr val="000000"/>
                </a:solidFill>
                <a:latin typeface="+mn-lt"/>
              </a:rPr>
              <a:t>A certified energy auditor will visit your facility, inspect your building envelope and installed natural gas equipment, examine how it is operated, and identify opportunities to improve energy efficiency. </a:t>
            </a:r>
          </a:p>
          <a:p>
            <a:pPr>
              <a:defRPr/>
            </a:pPr>
            <a:endParaRPr lang="en-US" dirty="0">
              <a:solidFill>
                <a:srgbClr val="000000"/>
              </a:solidFill>
              <a:latin typeface="+mn-lt"/>
            </a:endParaRPr>
          </a:p>
          <a:p>
            <a:pPr>
              <a:defRPr/>
            </a:pPr>
            <a:endParaRPr lang="en-US" sz="1600" dirty="0">
              <a:solidFill>
                <a:srgbClr val="000000"/>
              </a:solidFill>
            </a:endParaRPr>
          </a:p>
        </p:txBody>
      </p:sp>
    </p:spTree>
    <p:extLst>
      <p:ext uri="{BB962C8B-B14F-4D97-AF65-F5344CB8AC3E}">
        <p14:creationId xmlns:p14="http://schemas.microsoft.com/office/powerpoint/2010/main" val="268042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pPr/>
              <a:t>35</a:t>
            </a:fld>
            <a:endParaRPr lang="en-US" dirty="0"/>
          </a:p>
        </p:txBody>
      </p:sp>
      <p:sp>
        <p:nvSpPr>
          <p:cNvPr id="6" name="Content Placeholder 2"/>
          <p:cNvSpPr>
            <a:spLocks noGrp="1"/>
          </p:cNvSpPr>
          <p:nvPr>
            <p:ph idx="1"/>
          </p:nvPr>
        </p:nvSpPr>
        <p:spPr>
          <a:xfrm>
            <a:off x="222753" y="1349185"/>
            <a:ext cx="8760609" cy="4587289"/>
          </a:xfrm>
        </p:spPr>
        <p:txBody>
          <a:bodyPr>
            <a:normAutofit/>
          </a:bodyPr>
          <a:lstStyle/>
          <a:p>
            <a:pPr marL="0" indent="0">
              <a:spcBef>
                <a:spcPts val="0"/>
              </a:spcBef>
              <a:buNone/>
            </a:pPr>
            <a:r>
              <a:rPr lang="en-US" b="1" i="1" dirty="0" smtClean="0">
                <a:solidFill>
                  <a:srgbClr val="0070C0"/>
                </a:solidFill>
              </a:rPr>
              <a:t>What’s covered in the Analysis?</a:t>
            </a:r>
          </a:p>
          <a:p>
            <a:pPr marL="447675" indent="0">
              <a:spcBef>
                <a:spcPts val="0"/>
              </a:spcBef>
              <a:buClrTx/>
              <a:buSzPct val="100000"/>
              <a:buNone/>
            </a:pPr>
            <a:endParaRPr lang="en-US" dirty="0"/>
          </a:p>
          <a:p>
            <a:pPr marL="225425" indent="-225425">
              <a:spcBef>
                <a:spcPts val="0"/>
              </a:spcBef>
              <a:buClrTx/>
              <a:buSzPct val="100000"/>
              <a:buFont typeface="Wingdings" panose="05000000000000000000" pitchFamily="2" charset="2"/>
              <a:buChar char="§"/>
            </a:pPr>
            <a:r>
              <a:rPr lang="en-US" sz="2400" dirty="0" smtClean="0"/>
              <a:t>Building </a:t>
            </a:r>
            <a:r>
              <a:rPr lang="en-US" sz="2400" dirty="0"/>
              <a:t>Envelope</a:t>
            </a:r>
          </a:p>
          <a:p>
            <a:pPr marL="225425" indent="-225425">
              <a:buClrTx/>
              <a:buSzPct val="100000"/>
              <a:buFont typeface="Wingdings" panose="05000000000000000000" pitchFamily="2" charset="2"/>
              <a:buChar char="§"/>
            </a:pPr>
            <a:r>
              <a:rPr lang="en-US" sz="2400" dirty="0"/>
              <a:t>HVAC</a:t>
            </a:r>
          </a:p>
          <a:p>
            <a:pPr marL="225425" indent="-225425">
              <a:buClrTx/>
              <a:buSzPct val="100000"/>
              <a:buFont typeface="Wingdings" panose="05000000000000000000" pitchFamily="2" charset="2"/>
              <a:buChar char="§"/>
            </a:pPr>
            <a:r>
              <a:rPr lang="en-US" sz="2400" dirty="0"/>
              <a:t>Controls</a:t>
            </a:r>
          </a:p>
          <a:p>
            <a:pPr marL="225425" indent="-225425">
              <a:buClrTx/>
              <a:buSzPct val="100000"/>
              <a:buFont typeface="Wingdings" panose="05000000000000000000" pitchFamily="2" charset="2"/>
              <a:buChar char="§"/>
            </a:pPr>
            <a:r>
              <a:rPr lang="en-US" sz="2400" dirty="0"/>
              <a:t>Kitchen and Laundry Equipment</a:t>
            </a:r>
          </a:p>
          <a:p>
            <a:pPr marL="225425" indent="-225425">
              <a:buClrTx/>
              <a:buSzPct val="100000"/>
              <a:buFont typeface="Wingdings" panose="05000000000000000000" pitchFamily="2" charset="2"/>
              <a:buChar char="§"/>
            </a:pPr>
            <a:r>
              <a:rPr lang="en-US" sz="2400" dirty="0"/>
              <a:t>Water </a:t>
            </a:r>
            <a:r>
              <a:rPr lang="en-US" sz="2400" dirty="0" smtClean="0"/>
              <a:t>Heaters</a:t>
            </a:r>
          </a:p>
          <a:p>
            <a:pPr marL="447675" indent="0">
              <a:buClrTx/>
              <a:buSzPct val="100000"/>
              <a:buNone/>
            </a:pPr>
            <a:endParaRPr lang="en-US" dirty="0" smtClean="0"/>
          </a:p>
          <a:p>
            <a:pPr marL="0" lvl="1" indent="0">
              <a:spcBef>
                <a:spcPts val="1000"/>
              </a:spcBef>
              <a:buClrTx/>
              <a:buNone/>
            </a:pPr>
            <a:r>
              <a:rPr lang="en-US" sz="2400" dirty="0">
                <a:solidFill>
                  <a:srgbClr val="000000"/>
                </a:solidFill>
              </a:rPr>
              <a:t>For full details visit </a:t>
            </a:r>
            <a:r>
              <a:rPr lang="en-US" sz="2400" b="1" u="sng" dirty="0" smtClean="0">
                <a:solidFill>
                  <a:srgbClr val="00B0F0"/>
                </a:solidFill>
              </a:rPr>
              <a:t>CenterPointEnergy.com/EnergyAnalysis</a:t>
            </a:r>
            <a:endParaRPr lang="en-US" sz="2400" u="sng" dirty="0"/>
          </a:p>
          <a:p>
            <a:pPr marL="0" indent="0">
              <a:buNone/>
            </a:pPr>
            <a:endParaRPr lang="en-US" dirty="0"/>
          </a:p>
        </p:txBody>
      </p:sp>
      <p:sp>
        <p:nvSpPr>
          <p:cNvPr id="7" name="Title 1"/>
          <p:cNvSpPr txBox="1">
            <a:spLocks/>
          </p:cNvSpPr>
          <p:nvPr/>
        </p:nvSpPr>
        <p:spPr bwMode="auto">
          <a:xfrm>
            <a:off x="155448" y="136780"/>
            <a:ext cx="6448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l">
              <a:defRPr/>
            </a:pPr>
            <a:r>
              <a:rPr lang="en-US" sz="2200" dirty="0" smtClean="0">
                <a:solidFill>
                  <a:srgbClr val="000000"/>
                </a:solidFill>
                <a:latin typeface="Arial"/>
              </a:rPr>
              <a:t/>
            </a:r>
            <a:br>
              <a:rPr lang="en-US" sz="2200" dirty="0" smtClean="0">
                <a:solidFill>
                  <a:srgbClr val="000000"/>
                </a:solidFill>
                <a:latin typeface="Arial"/>
              </a:rPr>
            </a:br>
            <a:endParaRPr lang="en-US" sz="2200" dirty="0" smtClean="0">
              <a:solidFill>
                <a:srgbClr val="000000"/>
              </a:solidFill>
              <a:latin typeface="Aria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806" y="2067430"/>
            <a:ext cx="3691755" cy="245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Grp="1" noChangeArrowheads="1"/>
          </p:cNvSpPr>
          <p:nvPr>
            <p:ph type="title"/>
          </p:nvPr>
        </p:nvSpPr>
        <p:spPr>
          <a:xfrm>
            <a:off x="361951" y="189040"/>
            <a:ext cx="6492240" cy="1005840"/>
          </a:xfrm>
        </p:spPr>
        <p:txBody>
          <a:bodyPr>
            <a:normAutofit/>
          </a:bodyPr>
          <a:lstStyle/>
          <a:p>
            <a:r>
              <a:rPr lang="en-US" altLang="en-US" sz="2000" dirty="0" smtClean="0"/>
              <a:t>2017 C &amp; I Rebate Programs &amp; Services </a:t>
            </a:r>
            <a:br>
              <a:rPr lang="en-US" altLang="en-US" sz="2000" dirty="0" smtClean="0"/>
            </a:br>
            <a:r>
              <a:rPr lang="en-US" altLang="en-US" dirty="0" smtClean="0"/>
              <a:t>Natural Gas Energy Analysis</a:t>
            </a:r>
          </a:p>
        </p:txBody>
      </p:sp>
    </p:spTree>
    <p:extLst>
      <p:ext uri="{BB962C8B-B14F-4D97-AF65-F5344CB8AC3E}">
        <p14:creationId xmlns:p14="http://schemas.microsoft.com/office/powerpoint/2010/main" val="129344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15063" y="152464"/>
            <a:ext cx="6492240" cy="1005840"/>
          </a:xfrm>
        </p:spPr>
        <p:txBody>
          <a:bodyPr>
            <a:normAutofit/>
          </a:bodyPr>
          <a:lstStyle/>
          <a:p>
            <a:r>
              <a:rPr lang="en-US" altLang="en-US" sz="2000" dirty="0" smtClean="0"/>
              <a:t>2017 C &amp; I Rebate Programs &amp; Services </a:t>
            </a:r>
            <a:br>
              <a:rPr lang="en-US" altLang="en-US" sz="2000" dirty="0" smtClean="0"/>
            </a:br>
            <a:r>
              <a:rPr lang="en-US" altLang="en-US" dirty="0" smtClean="0"/>
              <a:t>Process Steam Trap Audit Program</a:t>
            </a:r>
          </a:p>
        </p:txBody>
      </p:sp>
      <p:sp>
        <p:nvSpPr>
          <p:cNvPr id="8" name="Slide Number Placeholder 7"/>
          <p:cNvSpPr>
            <a:spLocks noGrp="1"/>
          </p:cNvSpPr>
          <p:nvPr>
            <p:ph type="sldNum" sz="quarter" idx="12"/>
          </p:nvPr>
        </p:nvSpPr>
        <p:spPr/>
        <p:txBody>
          <a:bodyPr/>
          <a:lstStyle/>
          <a:p>
            <a:fld id="{F5D516CA-C0A0-486B-81C4-FEFF09F199BD}" type="slidenum">
              <a:rPr lang="en-US" smtClean="0"/>
              <a:pPr/>
              <a:t>36</a:t>
            </a:fld>
            <a:endParaRPr lang="en-US" dirty="0"/>
          </a:p>
        </p:txBody>
      </p:sp>
      <p:sp>
        <p:nvSpPr>
          <p:cNvPr id="2" name="Rectangle 1"/>
          <p:cNvSpPr/>
          <p:nvPr/>
        </p:nvSpPr>
        <p:spPr>
          <a:xfrm>
            <a:off x="239840" y="1499183"/>
            <a:ext cx="8664315" cy="4278094"/>
          </a:xfrm>
          <a:prstGeom prst="rect">
            <a:avLst/>
          </a:prstGeom>
        </p:spPr>
        <p:txBody>
          <a:bodyPr wrap="square">
            <a:spAutoFit/>
          </a:bodyPr>
          <a:lstStyle/>
          <a:p>
            <a:r>
              <a:rPr lang="en-US" sz="2800" b="1" i="1" dirty="0" smtClean="0">
                <a:solidFill>
                  <a:srgbClr val="0070C0"/>
                </a:solidFill>
                <a:latin typeface="Arial Narrow" panose="020B0606020202030204" pitchFamily="34" charset="0"/>
              </a:rPr>
              <a:t>How </a:t>
            </a:r>
            <a:r>
              <a:rPr lang="en-US" sz="2800" b="1" i="1" dirty="0">
                <a:solidFill>
                  <a:srgbClr val="0070C0"/>
                </a:solidFill>
                <a:latin typeface="Arial Narrow" panose="020B0606020202030204" pitchFamily="34" charset="0"/>
              </a:rPr>
              <a:t>the Process Steam Trap Audit program works:</a:t>
            </a:r>
            <a:endParaRPr lang="en-US" sz="2800" i="1" dirty="0">
              <a:solidFill>
                <a:srgbClr val="0070C0"/>
              </a:solidFill>
              <a:latin typeface="Arial Narrow" panose="020B0606020202030204" pitchFamily="34" charset="0"/>
            </a:endParaRPr>
          </a:p>
          <a:p>
            <a:r>
              <a:rPr lang="en-US" sz="2000" dirty="0"/>
              <a:t>• </a:t>
            </a:r>
            <a:r>
              <a:rPr lang="en-US" sz="2400" dirty="0">
                <a:latin typeface="Arial Narrow" panose="020B0606020202030204" pitchFamily="34" charset="0"/>
              </a:rPr>
              <a:t>Customers may participate in the program every other year.</a:t>
            </a:r>
          </a:p>
          <a:p>
            <a:pPr marL="173038" indent="-173038"/>
            <a:r>
              <a:rPr lang="en-US" sz="2400" dirty="0">
                <a:latin typeface="Arial Narrow" panose="020B0606020202030204" pitchFamily="34" charset="0"/>
              </a:rPr>
              <a:t>• The program pays for the steam trap audit at a rate of </a:t>
            </a:r>
            <a:r>
              <a:rPr lang="en-US" sz="2400" b="1" dirty="0">
                <a:latin typeface="Arial Narrow" panose="020B0606020202030204" pitchFamily="34" charset="0"/>
              </a:rPr>
              <a:t>$15/tested trap </a:t>
            </a:r>
            <a:r>
              <a:rPr lang="en-US" sz="2400" b="1" dirty="0" smtClean="0">
                <a:latin typeface="Arial Narrow" panose="020B0606020202030204" pitchFamily="34" charset="0"/>
              </a:rPr>
              <a:t>up  to </a:t>
            </a:r>
            <a:r>
              <a:rPr lang="en-US" sz="2400" b="1" dirty="0">
                <a:latin typeface="Arial Narrow" panose="020B0606020202030204" pitchFamily="34" charset="0"/>
              </a:rPr>
              <a:t>100% </a:t>
            </a:r>
            <a:r>
              <a:rPr lang="en-US" sz="2400" dirty="0">
                <a:latin typeface="Arial Narrow" panose="020B0606020202030204" pitchFamily="34" charset="0"/>
              </a:rPr>
              <a:t>of the audit’s cost</a:t>
            </a:r>
            <a:r>
              <a:rPr lang="en-US" sz="2400" dirty="0" smtClean="0">
                <a:latin typeface="Arial Narrow" panose="020B0606020202030204" pitchFamily="34" charset="0"/>
              </a:rPr>
              <a:t>.</a:t>
            </a:r>
          </a:p>
          <a:p>
            <a:endParaRPr lang="en-US" sz="2400" dirty="0">
              <a:latin typeface="Arial Narrow" panose="020B0606020202030204" pitchFamily="34" charset="0"/>
            </a:endParaRPr>
          </a:p>
          <a:p>
            <a:r>
              <a:rPr lang="en-US" sz="2800" b="1" dirty="0">
                <a:solidFill>
                  <a:srgbClr val="0070C0"/>
                </a:solidFill>
                <a:latin typeface="Arial Narrow" panose="020B0606020202030204" pitchFamily="34" charset="0"/>
              </a:rPr>
              <a:t>Audit funding is payable upon receipt of:</a:t>
            </a:r>
          </a:p>
          <a:p>
            <a:r>
              <a:rPr lang="en-US" sz="2400" dirty="0">
                <a:latin typeface="Arial Narrow" panose="020B0606020202030204" pitchFamily="34" charset="0"/>
              </a:rPr>
              <a:t>• Program application</a:t>
            </a:r>
          </a:p>
          <a:p>
            <a:r>
              <a:rPr lang="en-US" sz="2400" dirty="0">
                <a:latin typeface="Arial Narrow" panose="020B0606020202030204" pitchFamily="34" charset="0"/>
              </a:rPr>
              <a:t>• Audit log sheet(s)</a:t>
            </a:r>
          </a:p>
          <a:p>
            <a:r>
              <a:rPr lang="en-US" sz="2400" dirty="0">
                <a:latin typeface="Arial Narrow" panose="020B0606020202030204" pitchFamily="34" charset="0"/>
              </a:rPr>
              <a:t>• Invoices(s) for repaired trap(s)</a:t>
            </a:r>
          </a:p>
          <a:p>
            <a:r>
              <a:rPr lang="en-US" sz="2400" dirty="0">
                <a:latin typeface="Arial Narrow" panose="020B0606020202030204" pitchFamily="34" charset="0"/>
              </a:rPr>
              <a:t>• Invoice for the audit</a:t>
            </a:r>
          </a:p>
          <a:p>
            <a:r>
              <a:rPr lang="en-US" sz="2400" dirty="0">
                <a:latin typeface="Arial Narrow" panose="020B0606020202030204" pitchFamily="34" charset="0"/>
              </a:rPr>
              <a:t>• Invoices(s) for the repair labor (or estimate for internal labor</a:t>
            </a:r>
            <a:r>
              <a:rPr lang="en-US" sz="2400" dirty="0" smtClean="0">
                <a:latin typeface="Arial Narrow" panose="020B0606020202030204" pitchFamily="34" charset="0"/>
              </a:rPr>
              <a:t>)</a:t>
            </a:r>
            <a:endParaRPr lang="en-US" sz="2400" dirty="0">
              <a:latin typeface="Arial Narrow" panose="020B0606020202030204" pitchFamily="34" charset="0"/>
            </a:endParaRPr>
          </a:p>
        </p:txBody>
      </p:sp>
      <p:sp>
        <p:nvSpPr>
          <p:cNvPr id="4" name="Rectangle 3"/>
          <p:cNvSpPr/>
          <p:nvPr/>
        </p:nvSpPr>
        <p:spPr>
          <a:xfrm>
            <a:off x="1394085" y="5968955"/>
            <a:ext cx="6310859" cy="461665"/>
          </a:xfrm>
          <a:prstGeom prst="rect">
            <a:avLst/>
          </a:prstGeom>
        </p:spPr>
        <p:txBody>
          <a:bodyPr wrap="square">
            <a:spAutoFit/>
          </a:bodyPr>
          <a:lstStyle/>
          <a:p>
            <a:r>
              <a:rPr lang="en-US" sz="2400" b="1" dirty="0">
                <a:solidFill>
                  <a:srgbClr val="0070C0"/>
                </a:solidFill>
                <a:latin typeface="Arial Narrow" panose="020B0606020202030204" pitchFamily="34" charset="0"/>
              </a:rPr>
              <a:t>CenterPointEnergy.com/</a:t>
            </a:r>
            <a:r>
              <a:rPr lang="en-US" sz="2400" b="1" dirty="0" err="1">
                <a:solidFill>
                  <a:srgbClr val="0070C0"/>
                </a:solidFill>
                <a:latin typeface="Arial Narrow" panose="020B0606020202030204" pitchFamily="34" charset="0"/>
              </a:rPr>
              <a:t>ProcessSteamTrapAudit</a:t>
            </a:r>
            <a:endParaRPr lang="en-US" sz="2400"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8141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t>37</a:t>
            </a:fld>
            <a:endParaRPr lang="en-US" dirty="0"/>
          </a:p>
        </p:txBody>
      </p:sp>
      <p:sp>
        <p:nvSpPr>
          <p:cNvPr id="18" name="TextBox 17"/>
          <p:cNvSpPr txBox="1"/>
          <p:nvPr/>
        </p:nvSpPr>
        <p:spPr>
          <a:xfrm>
            <a:off x="137794" y="1346091"/>
            <a:ext cx="9164250" cy="5386090"/>
          </a:xfrm>
          <a:prstGeom prst="rect">
            <a:avLst/>
          </a:prstGeom>
          <a:noFill/>
        </p:spPr>
        <p:txBody>
          <a:bodyPr wrap="square">
            <a:spAutoFit/>
          </a:bodyPr>
          <a:lstStyle/>
          <a:p>
            <a:pPr marL="112713" lvl="1" indent="-112713">
              <a:buFont typeface="Arial" panose="020B0604020202020204" pitchFamily="34" charset="0"/>
              <a:buChar char="•"/>
              <a:defRPr/>
            </a:pPr>
            <a:r>
              <a:rPr lang="en-US" dirty="0" smtClean="0">
                <a:solidFill>
                  <a:srgbClr val="000000"/>
                </a:solidFill>
              </a:rPr>
              <a:t>Joint offering between CenterPoint </a:t>
            </a:r>
            <a:r>
              <a:rPr lang="en-US" dirty="0">
                <a:solidFill>
                  <a:srgbClr val="000000"/>
                </a:solidFill>
              </a:rPr>
              <a:t>Energy </a:t>
            </a:r>
            <a:r>
              <a:rPr lang="en-US" dirty="0" smtClean="0">
                <a:solidFill>
                  <a:srgbClr val="000000"/>
                </a:solidFill>
              </a:rPr>
              <a:t>and Xcel </a:t>
            </a:r>
            <a:r>
              <a:rPr lang="en-US" dirty="0">
                <a:solidFill>
                  <a:srgbClr val="000000"/>
                </a:solidFill>
              </a:rPr>
              <a:t>Energy </a:t>
            </a:r>
            <a:endParaRPr lang="en-US" dirty="0" smtClean="0">
              <a:solidFill>
                <a:srgbClr val="000000"/>
              </a:solidFill>
            </a:endParaRPr>
          </a:p>
          <a:p>
            <a:pPr marL="112713" lvl="1" indent="-112713">
              <a:defRPr/>
            </a:pPr>
            <a:endParaRPr lang="en-US" dirty="0" smtClean="0">
              <a:solidFill>
                <a:srgbClr val="000000"/>
              </a:solidFill>
            </a:endParaRPr>
          </a:p>
          <a:p>
            <a:pPr marL="112713" lvl="1" indent="-112713">
              <a:buFont typeface="Arial" panose="020B0604020202020204" pitchFamily="34" charset="0"/>
              <a:buChar char="•"/>
              <a:defRPr/>
            </a:pPr>
            <a:r>
              <a:rPr lang="en-US" dirty="0" smtClean="0">
                <a:solidFill>
                  <a:srgbClr val="000000"/>
                </a:solidFill>
              </a:rPr>
              <a:t>Helps </a:t>
            </a:r>
            <a:r>
              <a:rPr lang="en-US" dirty="0">
                <a:solidFill>
                  <a:srgbClr val="000000"/>
                </a:solidFill>
              </a:rPr>
              <a:t>property owners understand their buildings' </a:t>
            </a:r>
            <a:r>
              <a:rPr lang="en-US" dirty="0" smtClean="0">
                <a:solidFill>
                  <a:srgbClr val="000000"/>
                </a:solidFill>
              </a:rPr>
              <a:t>energy </a:t>
            </a:r>
          </a:p>
          <a:p>
            <a:pPr marL="0" lvl="1">
              <a:defRPr/>
            </a:pPr>
            <a:r>
              <a:rPr lang="en-US" dirty="0">
                <a:solidFill>
                  <a:srgbClr val="000000"/>
                </a:solidFill>
              </a:rPr>
              <a:t> </a:t>
            </a:r>
            <a:r>
              <a:rPr lang="en-US" dirty="0" smtClean="0">
                <a:solidFill>
                  <a:srgbClr val="000000"/>
                </a:solidFill>
              </a:rPr>
              <a:t> use</a:t>
            </a:r>
          </a:p>
          <a:p>
            <a:pPr marL="112713" lvl="1" indent="-112713">
              <a:defRPr/>
            </a:pPr>
            <a:endParaRPr lang="en-US" dirty="0" smtClean="0">
              <a:solidFill>
                <a:srgbClr val="000000"/>
              </a:solidFill>
            </a:endParaRPr>
          </a:p>
          <a:p>
            <a:pPr marL="112713" lvl="1" indent="-112713">
              <a:buFont typeface="Arial" panose="020B0604020202020204" pitchFamily="34" charset="0"/>
              <a:buChar char="•"/>
              <a:defRPr/>
            </a:pPr>
            <a:r>
              <a:rPr lang="en-US" dirty="0" smtClean="0">
                <a:solidFill>
                  <a:srgbClr val="000000"/>
                </a:solidFill>
              </a:rPr>
              <a:t>Goal: achieve </a:t>
            </a:r>
            <a:r>
              <a:rPr lang="en-US" dirty="0">
                <a:solidFill>
                  <a:srgbClr val="000000"/>
                </a:solidFill>
              </a:rPr>
              <a:t>immediate energy savings through </a:t>
            </a:r>
            <a:r>
              <a:rPr lang="en-US" dirty="0" smtClean="0">
                <a:solidFill>
                  <a:srgbClr val="000000"/>
                </a:solidFill>
              </a:rPr>
              <a:t>low </a:t>
            </a:r>
          </a:p>
          <a:p>
            <a:pPr marL="0" lvl="1">
              <a:defRPr/>
            </a:pPr>
            <a:r>
              <a:rPr lang="en-US" dirty="0">
                <a:solidFill>
                  <a:srgbClr val="000000"/>
                </a:solidFill>
              </a:rPr>
              <a:t> </a:t>
            </a:r>
            <a:r>
              <a:rPr lang="en-US" dirty="0" smtClean="0">
                <a:solidFill>
                  <a:srgbClr val="000000"/>
                </a:solidFill>
              </a:rPr>
              <a:t> cost/no </a:t>
            </a:r>
            <a:r>
              <a:rPr lang="en-US" dirty="0">
                <a:solidFill>
                  <a:srgbClr val="000000"/>
                </a:solidFill>
              </a:rPr>
              <a:t>cost </a:t>
            </a:r>
            <a:r>
              <a:rPr lang="en-US" dirty="0" smtClean="0">
                <a:solidFill>
                  <a:srgbClr val="000000"/>
                </a:solidFill>
              </a:rPr>
              <a:t>improvements and </a:t>
            </a:r>
            <a:r>
              <a:rPr lang="en-US" dirty="0">
                <a:solidFill>
                  <a:srgbClr val="000000"/>
                </a:solidFill>
              </a:rPr>
              <a:t>move beyond </a:t>
            </a:r>
            <a:r>
              <a:rPr lang="en-US" dirty="0" smtClean="0">
                <a:solidFill>
                  <a:srgbClr val="000000"/>
                </a:solidFill>
              </a:rPr>
              <a:t>initial </a:t>
            </a:r>
          </a:p>
          <a:p>
            <a:pPr marL="0" lvl="1">
              <a:defRPr/>
            </a:pPr>
            <a:r>
              <a:rPr lang="en-US" dirty="0">
                <a:solidFill>
                  <a:srgbClr val="000000"/>
                </a:solidFill>
              </a:rPr>
              <a:t> </a:t>
            </a:r>
            <a:r>
              <a:rPr lang="en-US" dirty="0" smtClean="0">
                <a:solidFill>
                  <a:srgbClr val="000000"/>
                </a:solidFill>
              </a:rPr>
              <a:t> measures </a:t>
            </a:r>
            <a:r>
              <a:rPr lang="en-US" dirty="0">
                <a:solidFill>
                  <a:srgbClr val="000000"/>
                </a:solidFill>
              </a:rPr>
              <a:t>to achieve deeper </a:t>
            </a:r>
            <a:r>
              <a:rPr lang="en-US" dirty="0" smtClean="0">
                <a:solidFill>
                  <a:srgbClr val="000000"/>
                </a:solidFill>
              </a:rPr>
              <a:t>  savings</a:t>
            </a:r>
          </a:p>
          <a:p>
            <a:pPr marL="285750" lvl="1" indent="-285750">
              <a:buFont typeface="Arial" panose="020B0604020202020204" pitchFamily="34" charset="0"/>
              <a:buChar char="•"/>
              <a:defRPr/>
            </a:pPr>
            <a:endParaRPr lang="en-US" sz="2000" dirty="0" smtClean="0">
              <a:solidFill>
                <a:srgbClr val="000000"/>
              </a:solidFill>
            </a:endParaRPr>
          </a:p>
          <a:p>
            <a:pPr marL="285750" lvl="1" indent="-285750">
              <a:buFont typeface="Arial" panose="020B0604020202020204" pitchFamily="34" charset="0"/>
              <a:buChar char="•"/>
              <a:defRPr/>
            </a:pPr>
            <a:endParaRPr lang="en-US" sz="2000" dirty="0">
              <a:solidFill>
                <a:srgbClr val="000000"/>
              </a:solidFill>
            </a:endParaRPr>
          </a:p>
          <a:p>
            <a:pPr marL="0" lvl="1">
              <a:defRPr/>
            </a:pPr>
            <a:endParaRPr lang="en-US" sz="2000" dirty="0" smtClean="0">
              <a:solidFill>
                <a:srgbClr val="000000"/>
              </a:solidFill>
            </a:endParaRPr>
          </a:p>
          <a:p>
            <a:pPr marL="0" lvl="1">
              <a:defRPr/>
            </a:pPr>
            <a:endParaRPr lang="en-US" sz="2000" dirty="0" smtClean="0">
              <a:solidFill>
                <a:srgbClr val="000000"/>
              </a:solidFill>
            </a:endParaRPr>
          </a:p>
          <a:p>
            <a:pPr marL="0" lvl="1">
              <a:defRPr/>
            </a:pPr>
            <a:endParaRPr lang="en-US" sz="2000" dirty="0" smtClean="0">
              <a:solidFill>
                <a:srgbClr val="000000"/>
              </a:solidFill>
            </a:endParaRPr>
          </a:p>
          <a:p>
            <a:pPr marL="0" lvl="1">
              <a:defRPr/>
            </a:pPr>
            <a:endParaRPr lang="en-US" sz="2000" dirty="0" smtClean="0">
              <a:solidFill>
                <a:srgbClr val="000000"/>
              </a:solidFill>
            </a:endParaRPr>
          </a:p>
          <a:p>
            <a:pPr marL="0" lvl="1">
              <a:defRPr/>
            </a:pPr>
            <a:endParaRPr lang="en-US" sz="2000" dirty="0" smtClean="0">
              <a:solidFill>
                <a:srgbClr val="000000"/>
              </a:solidFill>
            </a:endParaRPr>
          </a:p>
          <a:p>
            <a:pPr marL="0" lvl="1">
              <a:defRPr/>
            </a:pPr>
            <a:endParaRPr lang="en-US" sz="2000" dirty="0">
              <a:solidFill>
                <a:srgbClr val="000000"/>
              </a:solidFill>
            </a:endParaRPr>
          </a:p>
          <a:p>
            <a:pPr marL="0" lvl="1">
              <a:defRPr/>
            </a:pPr>
            <a:r>
              <a:rPr lang="en-US" sz="2000" dirty="0" smtClean="0">
                <a:solidFill>
                  <a:srgbClr val="000000"/>
                </a:solidFill>
              </a:rPr>
              <a:t/>
            </a:r>
            <a:br>
              <a:rPr lang="en-US" sz="2000" dirty="0" smtClean="0">
                <a:solidFill>
                  <a:srgbClr val="000000"/>
                </a:solidFill>
              </a:rPr>
            </a:br>
            <a:r>
              <a:rPr lang="en-US" sz="2000" dirty="0" smtClean="0">
                <a:solidFill>
                  <a:srgbClr val="000000"/>
                </a:solidFill>
              </a:rPr>
              <a:t>Visit </a:t>
            </a:r>
            <a:r>
              <a:rPr lang="en-US" sz="2000" b="1" u="sng" dirty="0" smtClean="0">
                <a:solidFill>
                  <a:srgbClr val="00B0F0"/>
                </a:solidFill>
              </a:rPr>
              <a:t>MultiFamilyEnergySolutions.com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495" y="1346091"/>
            <a:ext cx="2248387" cy="506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707678748"/>
              </p:ext>
            </p:extLst>
          </p:nvPr>
        </p:nvGraphicFramePr>
        <p:xfrm>
          <a:off x="242704" y="3879624"/>
          <a:ext cx="6229791" cy="2071559"/>
        </p:xfrm>
        <a:graphic>
          <a:graphicData uri="http://schemas.openxmlformats.org/drawingml/2006/table">
            <a:tbl>
              <a:tblPr firstRow="1" bandRow="1">
                <a:tableStyleId>{5C22544A-7EE6-4342-B048-85BDC9FD1C3A}</a:tableStyleId>
              </a:tblPr>
              <a:tblGrid>
                <a:gridCol w="1417974"/>
                <a:gridCol w="3207878"/>
                <a:gridCol w="1603939"/>
              </a:tblGrid>
              <a:tr h="353165">
                <a:tc>
                  <a:txBody>
                    <a:bodyPr/>
                    <a:lstStyle/>
                    <a:p>
                      <a:pPr algn="ctr"/>
                      <a:r>
                        <a:rPr lang="en-US" sz="1600" dirty="0" smtClean="0">
                          <a:solidFill>
                            <a:schemeClr val="bg1"/>
                          </a:solidFill>
                          <a:latin typeface="Arial Narrow" panose="020B0606020202030204" pitchFamily="34" charset="0"/>
                        </a:rPr>
                        <a:t>Achievement</a:t>
                      </a:r>
                      <a:endParaRPr lang="en-US" sz="1600" dirty="0">
                        <a:solidFill>
                          <a:schemeClr val="bg1"/>
                        </a:solidFill>
                        <a:latin typeface="Arial Narrow" panose="020B0606020202030204" pitchFamily="34" charset="0"/>
                      </a:endParaRPr>
                    </a:p>
                  </a:txBody>
                  <a:tcPr>
                    <a:solidFill>
                      <a:schemeClr val="bg1">
                        <a:lumMod val="50000"/>
                      </a:schemeClr>
                    </a:solidFill>
                  </a:tcPr>
                </a:tc>
                <a:tc>
                  <a:txBody>
                    <a:bodyPr/>
                    <a:lstStyle/>
                    <a:p>
                      <a:pPr algn="ctr"/>
                      <a:r>
                        <a:rPr lang="en-US" sz="1600" dirty="0" smtClean="0">
                          <a:solidFill>
                            <a:schemeClr val="bg1"/>
                          </a:solidFill>
                          <a:latin typeface="Arial Narrow" panose="020B0606020202030204" pitchFamily="34" charset="0"/>
                        </a:rPr>
                        <a:t>Whole-building</a:t>
                      </a:r>
                      <a:r>
                        <a:rPr lang="en-US" sz="1600" baseline="0" dirty="0" smtClean="0">
                          <a:solidFill>
                            <a:schemeClr val="bg1"/>
                          </a:solidFill>
                          <a:latin typeface="Arial Narrow" panose="020B0606020202030204" pitchFamily="34" charset="0"/>
                        </a:rPr>
                        <a:t> energy savings</a:t>
                      </a:r>
                      <a:endParaRPr lang="en-US" sz="1600" dirty="0">
                        <a:solidFill>
                          <a:schemeClr val="bg1"/>
                        </a:solidFill>
                        <a:latin typeface="Arial Narrow" panose="020B0606020202030204" pitchFamily="34" charset="0"/>
                      </a:endParaRPr>
                    </a:p>
                  </a:txBody>
                  <a:tcPr>
                    <a:solidFill>
                      <a:schemeClr val="bg1">
                        <a:lumMod val="50000"/>
                      </a:schemeClr>
                    </a:solidFill>
                  </a:tcPr>
                </a:tc>
                <a:tc>
                  <a:txBody>
                    <a:bodyPr/>
                    <a:lstStyle/>
                    <a:p>
                      <a:pPr algn="ctr"/>
                      <a:r>
                        <a:rPr lang="en-US" sz="1600" dirty="0" smtClean="0">
                          <a:solidFill>
                            <a:schemeClr val="bg1"/>
                          </a:solidFill>
                          <a:latin typeface="Arial Narrow" panose="020B0606020202030204" pitchFamily="34" charset="0"/>
                        </a:rPr>
                        <a:t>Incentive level</a:t>
                      </a:r>
                      <a:endParaRPr lang="en-US" sz="1600" dirty="0">
                        <a:solidFill>
                          <a:schemeClr val="bg1"/>
                        </a:solidFill>
                        <a:latin typeface="Arial Narrow" panose="020B0606020202030204" pitchFamily="34" charset="0"/>
                      </a:endParaRPr>
                    </a:p>
                  </a:txBody>
                  <a:tcPr>
                    <a:solidFill>
                      <a:schemeClr val="bg1">
                        <a:lumMod val="50000"/>
                      </a:schemeClr>
                    </a:solidFill>
                  </a:tcPr>
                </a:tc>
              </a:tr>
              <a:tr h="572798">
                <a:tc>
                  <a:txBody>
                    <a:bodyPr/>
                    <a:lstStyle/>
                    <a:p>
                      <a:r>
                        <a:rPr lang="en-US" sz="2000" b="1" dirty="0" smtClean="0">
                          <a:solidFill>
                            <a:schemeClr val="tx1"/>
                          </a:solidFill>
                          <a:latin typeface="Arial Narrow" panose="020B0606020202030204" pitchFamily="34" charset="0"/>
                        </a:rPr>
                        <a:t>Tier 1</a:t>
                      </a:r>
                      <a:endParaRPr lang="en-US" sz="20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US" sz="2400" b="1" dirty="0" smtClean="0">
                          <a:solidFill>
                            <a:schemeClr val="bg1"/>
                          </a:solidFill>
                          <a:latin typeface="Arial Narrow" panose="020B0606020202030204" pitchFamily="34" charset="0"/>
                        </a:rPr>
                        <a:t>15%</a:t>
                      </a:r>
                      <a:endParaRPr lang="en-US" sz="2400" b="1" dirty="0">
                        <a:solidFill>
                          <a:schemeClr val="bg1"/>
                        </a:solidFill>
                        <a:latin typeface="Arial Narrow" panose="020B0606020202030204" pitchFamily="34" charset="0"/>
                      </a:endParaRPr>
                    </a:p>
                  </a:txBody>
                  <a:tcPr>
                    <a:solidFill>
                      <a:srgbClr val="003399"/>
                    </a:solidFill>
                  </a:tcPr>
                </a:tc>
                <a:tc>
                  <a:txBody>
                    <a:bodyPr/>
                    <a:lstStyle/>
                    <a:p>
                      <a:pPr algn="ctr"/>
                      <a:r>
                        <a:rPr lang="en-US" sz="2400" b="1" dirty="0" smtClean="0">
                          <a:solidFill>
                            <a:schemeClr val="bg1"/>
                          </a:solidFill>
                          <a:latin typeface="Arial Narrow" panose="020B0606020202030204" pitchFamily="34" charset="0"/>
                        </a:rPr>
                        <a:t>25% of cost</a:t>
                      </a:r>
                      <a:endParaRPr lang="en-US" sz="2400" b="1" dirty="0">
                        <a:solidFill>
                          <a:schemeClr val="bg1"/>
                        </a:solidFill>
                        <a:latin typeface="Arial Narrow" panose="020B0606020202030204" pitchFamily="34" charset="0"/>
                      </a:endParaRPr>
                    </a:p>
                  </a:txBody>
                  <a:tcPr>
                    <a:solidFill>
                      <a:srgbClr val="00CC99"/>
                    </a:solidFill>
                  </a:tcPr>
                </a:tc>
              </a:tr>
              <a:tr h="572798">
                <a:tc>
                  <a:txBody>
                    <a:bodyPr/>
                    <a:lstStyle/>
                    <a:p>
                      <a:r>
                        <a:rPr lang="en-US" sz="2000" b="1" dirty="0" smtClean="0">
                          <a:solidFill>
                            <a:schemeClr val="tx1"/>
                          </a:solidFill>
                          <a:latin typeface="Arial Narrow" panose="020B0606020202030204" pitchFamily="34" charset="0"/>
                        </a:rPr>
                        <a:t>Tier 2</a:t>
                      </a:r>
                      <a:endParaRPr lang="en-US" sz="20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US" sz="2400" b="1" dirty="0" smtClean="0">
                          <a:solidFill>
                            <a:schemeClr val="bg1"/>
                          </a:solidFill>
                          <a:latin typeface="Arial Narrow" panose="020B0606020202030204" pitchFamily="34" charset="0"/>
                        </a:rPr>
                        <a:t>20%</a:t>
                      </a:r>
                      <a:endParaRPr lang="en-US" sz="2400" b="1" dirty="0">
                        <a:solidFill>
                          <a:schemeClr val="bg1"/>
                        </a:solidFill>
                        <a:latin typeface="Arial Narrow" panose="020B0606020202030204" pitchFamily="34" charset="0"/>
                      </a:endParaRPr>
                    </a:p>
                  </a:txBody>
                  <a:tcPr>
                    <a:solidFill>
                      <a:srgbClr val="003399"/>
                    </a:solidFill>
                  </a:tcPr>
                </a:tc>
                <a:tc>
                  <a:txBody>
                    <a:bodyPr/>
                    <a:lstStyle/>
                    <a:p>
                      <a:pPr algn="ctr"/>
                      <a:r>
                        <a:rPr lang="en-US" sz="2400" b="1" dirty="0" smtClean="0">
                          <a:solidFill>
                            <a:schemeClr val="bg1"/>
                          </a:solidFill>
                          <a:latin typeface="Arial Narrow" panose="020B0606020202030204" pitchFamily="34" charset="0"/>
                        </a:rPr>
                        <a:t>35% of cost</a:t>
                      </a:r>
                      <a:endParaRPr lang="en-US" sz="2400" b="1" dirty="0">
                        <a:solidFill>
                          <a:schemeClr val="bg1"/>
                        </a:solidFill>
                        <a:latin typeface="Arial Narrow" panose="020B0606020202030204" pitchFamily="34" charset="0"/>
                      </a:endParaRPr>
                    </a:p>
                  </a:txBody>
                  <a:tcPr>
                    <a:solidFill>
                      <a:srgbClr val="00CC99"/>
                    </a:solidFill>
                  </a:tcPr>
                </a:tc>
              </a:tr>
              <a:tr h="572798">
                <a:tc>
                  <a:txBody>
                    <a:bodyPr/>
                    <a:lstStyle/>
                    <a:p>
                      <a:r>
                        <a:rPr lang="en-US" sz="2000" b="1" dirty="0" smtClean="0">
                          <a:solidFill>
                            <a:schemeClr val="tx1"/>
                          </a:solidFill>
                          <a:latin typeface="Arial Narrow" panose="020B0606020202030204" pitchFamily="34" charset="0"/>
                        </a:rPr>
                        <a:t>Tier 3</a:t>
                      </a:r>
                      <a:endParaRPr lang="en-US" sz="2000" b="1" dirty="0">
                        <a:solidFill>
                          <a:schemeClr val="tx1"/>
                        </a:solidFill>
                        <a:latin typeface="Arial Narrow" panose="020B0606020202030204" pitchFamily="34" charset="0"/>
                      </a:endParaRPr>
                    </a:p>
                  </a:txBody>
                  <a:tcPr>
                    <a:solidFill>
                      <a:schemeClr val="bg1">
                        <a:lumMod val="85000"/>
                      </a:schemeClr>
                    </a:solidFill>
                  </a:tcPr>
                </a:tc>
                <a:tc>
                  <a:txBody>
                    <a:bodyPr/>
                    <a:lstStyle/>
                    <a:p>
                      <a:pPr algn="ctr"/>
                      <a:r>
                        <a:rPr lang="en-US" sz="2400" b="1" dirty="0" smtClean="0">
                          <a:solidFill>
                            <a:schemeClr val="bg1"/>
                          </a:solidFill>
                          <a:latin typeface="Arial Narrow" panose="020B0606020202030204" pitchFamily="34" charset="0"/>
                        </a:rPr>
                        <a:t>25%</a:t>
                      </a:r>
                      <a:endParaRPr lang="en-US" sz="2400" b="1" dirty="0">
                        <a:solidFill>
                          <a:schemeClr val="bg1"/>
                        </a:solidFill>
                        <a:latin typeface="Arial Narrow" panose="020B0606020202030204" pitchFamily="34" charset="0"/>
                      </a:endParaRPr>
                    </a:p>
                  </a:txBody>
                  <a:tcPr>
                    <a:solidFill>
                      <a:srgbClr val="003399"/>
                    </a:solidFill>
                  </a:tcPr>
                </a:tc>
                <a:tc>
                  <a:txBody>
                    <a:bodyPr/>
                    <a:lstStyle/>
                    <a:p>
                      <a:pPr algn="ctr"/>
                      <a:r>
                        <a:rPr lang="en-US" sz="2400" b="1" dirty="0" smtClean="0">
                          <a:solidFill>
                            <a:schemeClr val="bg1"/>
                          </a:solidFill>
                          <a:latin typeface="Arial Narrow" panose="020B0606020202030204" pitchFamily="34" charset="0"/>
                        </a:rPr>
                        <a:t>40% of cost</a:t>
                      </a:r>
                      <a:endParaRPr lang="en-US" sz="2400" b="1" dirty="0">
                        <a:solidFill>
                          <a:schemeClr val="bg1"/>
                        </a:solidFill>
                        <a:latin typeface="Arial Narrow" panose="020B0606020202030204" pitchFamily="34" charset="0"/>
                      </a:endParaRPr>
                    </a:p>
                  </a:txBody>
                  <a:tcPr>
                    <a:solidFill>
                      <a:srgbClr val="00CC99"/>
                    </a:solidFill>
                  </a:tcPr>
                </a:tc>
              </a:tr>
            </a:tbl>
          </a:graphicData>
        </a:graphic>
      </p:graphicFrame>
      <p:sp>
        <p:nvSpPr>
          <p:cNvPr id="7" name="Rectangle 2"/>
          <p:cNvSpPr>
            <a:spLocks noGrp="1" noChangeArrowheads="1"/>
          </p:cNvSpPr>
          <p:nvPr>
            <p:ph type="title"/>
          </p:nvPr>
        </p:nvSpPr>
        <p:spPr>
          <a:xfrm>
            <a:off x="137794" y="85916"/>
            <a:ext cx="6492240" cy="1005840"/>
          </a:xfrm>
        </p:spPr>
        <p:txBody>
          <a:bodyPr>
            <a:normAutofit/>
          </a:bodyPr>
          <a:lstStyle/>
          <a:p>
            <a:r>
              <a:rPr lang="en-US" altLang="en-US" sz="2000" dirty="0" smtClean="0"/>
              <a:t>2017 C &amp; I Rebate Programs &amp; Services </a:t>
            </a:r>
            <a:r>
              <a:rPr lang="en-US" altLang="en-US" dirty="0" smtClean="0"/>
              <a:t/>
            </a:r>
            <a:br>
              <a:rPr lang="en-US" altLang="en-US" dirty="0" smtClean="0"/>
            </a:br>
            <a:r>
              <a:rPr lang="en-US" altLang="en-US" dirty="0" smtClean="0"/>
              <a:t>Multi-Family Building Efficiency</a:t>
            </a:r>
          </a:p>
        </p:txBody>
      </p:sp>
    </p:spTree>
    <p:extLst>
      <p:ext uri="{BB962C8B-B14F-4D97-AF65-F5344CB8AC3E}">
        <p14:creationId xmlns:p14="http://schemas.microsoft.com/office/powerpoint/2010/main" val="247203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t>38</a:t>
            </a:fld>
            <a:endParaRPr lang="en-US" dirty="0"/>
          </a:p>
        </p:txBody>
      </p:sp>
      <p:sp>
        <p:nvSpPr>
          <p:cNvPr id="17" name="Title 1"/>
          <p:cNvSpPr txBox="1">
            <a:spLocks/>
          </p:cNvSpPr>
          <p:nvPr/>
        </p:nvSpPr>
        <p:spPr bwMode="auto">
          <a:xfrm>
            <a:off x="0" y="204788"/>
            <a:ext cx="801511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l">
              <a:defRPr/>
            </a:pPr>
            <a:r>
              <a:rPr lang="en-US" altLang="en-US" sz="2000" dirty="0">
                <a:solidFill>
                  <a:srgbClr val="0070C0"/>
                </a:solidFill>
              </a:rPr>
              <a:t>2017 C &amp; I Rebate Programs &amp; Services</a:t>
            </a:r>
            <a:endParaRPr lang="en-US" sz="2000" dirty="0" smtClean="0">
              <a:solidFill>
                <a:srgbClr val="0070C0"/>
              </a:solidFill>
              <a:latin typeface="Arial"/>
            </a:endParaRPr>
          </a:p>
          <a:p>
            <a:pPr algn="l">
              <a:defRPr/>
            </a:pPr>
            <a:r>
              <a:rPr lang="en-US" sz="2400" dirty="0" smtClean="0">
                <a:solidFill>
                  <a:srgbClr val="0070C0"/>
                </a:solidFill>
                <a:latin typeface="Arial"/>
              </a:rPr>
              <a:t>Affordable Housing Multi-Family Rebate Program</a:t>
            </a:r>
          </a:p>
        </p:txBody>
      </p:sp>
      <p:sp>
        <p:nvSpPr>
          <p:cNvPr id="18" name="TextBox 17"/>
          <p:cNvSpPr txBox="1"/>
          <p:nvPr/>
        </p:nvSpPr>
        <p:spPr>
          <a:xfrm>
            <a:off x="219074" y="1548540"/>
            <a:ext cx="8679597" cy="4431983"/>
          </a:xfrm>
          <a:prstGeom prst="rect">
            <a:avLst/>
          </a:prstGeom>
          <a:noFill/>
        </p:spPr>
        <p:txBody>
          <a:bodyPr wrap="square">
            <a:spAutoFit/>
          </a:bodyPr>
          <a:lstStyle/>
          <a:p>
            <a:pPr>
              <a:defRPr/>
            </a:pPr>
            <a:r>
              <a:rPr lang="en-US" sz="2400" dirty="0" smtClean="0">
                <a:solidFill>
                  <a:srgbClr val="000000"/>
                </a:solidFill>
              </a:rPr>
              <a:t>If you’re working with a customer offering </a:t>
            </a:r>
            <a:r>
              <a:rPr lang="en-US" sz="2400" u="sng" dirty="0" smtClean="0">
                <a:solidFill>
                  <a:srgbClr val="000000"/>
                </a:solidFill>
              </a:rPr>
              <a:t>affordable housing multi-family</a:t>
            </a:r>
            <a:r>
              <a:rPr lang="en-US" sz="2400" dirty="0" smtClean="0">
                <a:solidFill>
                  <a:srgbClr val="000000"/>
                </a:solidFill>
              </a:rPr>
              <a:t>, they can receive a </a:t>
            </a:r>
            <a:r>
              <a:rPr lang="en-US" sz="2400" u="sng" dirty="0" smtClean="0">
                <a:solidFill>
                  <a:srgbClr val="000000"/>
                </a:solidFill>
              </a:rPr>
              <a:t>25</a:t>
            </a:r>
            <a:r>
              <a:rPr lang="en-US" sz="2400" u="sng" dirty="0">
                <a:solidFill>
                  <a:srgbClr val="000000"/>
                </a:solidFill>
              </a:rPr>
              <a:t>% rebate bonus in addition to the </a:t>
            </a:r>
            <a:r>
              <a:rPr lang="en-US" sz="2400" u="sng" dirty="0" smtClean="0">
                <a:solidFill>
                  <a:srgbClr val="000000"/>
                </a:solidFill>
              </a:rPr>
              <a:t>prescriptive </a:t>
            </a:r>
            <a:r>
              <a:rPr lang="en-US" sz="2400" u="sng" dirty="0">
                <a:solidFill>
                  <a:srgbClr val="000000"/>
                </a:solidFill>
              </a:rPr>
              <a:t>rebate </a:t>
            </a:r>
            <a:r>
              <a:rPr lang="en-US" sz="2400" u="sng" dirty="0" smtClean="0">
                <a:solidFill>
                  <a:srgbClr val="000000"/>
                </a:solidFill>
              </a:rPr>
              <a:t>amount</a:t>
            </a:r>
            <a:endParaRPr lang="en-US" sz="2400" u="sng" dirty="0">
              <a:solidFill>
                <a:srgbClr val="000000"/>
              </a:solidFill>
            </a:endParaRPr>
          </a:p>
          <a:p>
            <a:pPr indent="225425">
              <a:defRPr/>
            </a:pPr>
            <a:endParaRPr lang="en-US" sz="2400" dirty="0">
              <a:solidFill>
                <a:srgbClr val="000000"/>
              </a:solidFill>
            </a:endParaRPr>
          </a:p>
          <a:p>
            <a:pPr>
              <a:defRPr/>
            </a:pPr>
            <a:r>
              <a:rPr lang="en-US" sz="2400" dirty="0">
                <a:solidFill>
                  <a:srgbClr val="000000"/>
                </a:solidFill>
              </a:rPr>
              <a:t>Eligibility:</a:t>
            </a:r>
          </a:p>
          <a:p>
            <a:pPr marL="225425" indent="-225425">
              <a:buFont typeface="Arial" pitchFamily="34" charset="0"/>
              <a:buChar char="•"/>
              <a:defRPr/>
            </a:pPr>
            <a:r>
              <a:rPr lang="en-US" sz="2400" dirty="0">
                <a:solidFill>
                  <a:srgbClr val="000000"/>
                </a:solidFill>
              </a:rPr>
              <a:t>Five or more housing units in </a:t>
            </a:r>
            <a:r>
              <a:rPr lang="en-US" sz="2400" dirty="0" smtClean="0">
                <a:solidFill>
                  <a:srgbClr val="000000"/>
                </a:solidFill>
              </a:rPr>
              <a:t>the building</a:t>
            </a:r>
            <a:endParaRPr lang="en-US" sz="2400" dirty="0">
              <a:solidFill>
                <a:srgbClr val="000000"/>
              </a:solidFill>
            </a:endParaRPr>
          </a:p>
          <a:p>
            <a:pPr marL="225425" indent="-225425">
              <a:buFont typeface="Arial" pitchFamily="34" charset="0"/>
              <a:buChar char="•"/>
              <a:defRPr/>
            </a:pPr>
            <a:r>
              <a:rPr lang="en-US" sz="2400" dirty="0">
                <a:solidFill>
                  <a:srgbClr val="000000"/>
                </a:solidFill>
              </a:rPr>
              <a:t>Minimum of 66% of units occupied by low-income households</a:t>
            </a:r>
          </a:p>
          <a:p>
            <a:pPr lvl="1">
              <a:defRPr/>
            </a:pPr>
            <a:endParaRPr lang="en-US" sz="2400" dirty="0">
              <a:solidFill>
                <a:srgbClr val="000000"/>
              </a:solidFill>
            </a:endParaRPr>
          </a:p>
          <a:p>
            <a:pPr marL="0" lvl="1">
              <a:defRPr/>
            </a:pPr>
            <a:r>
              <a:rPr lang="en-US" sz="2400" dirty="0">
                <a:solidFill>
                  <a:srgbClr val="000000"/>
                </a:solidFill>
              </a:rPr>
              <a:t>For full details visit </a:t>
            </a:r>
            <a:r>
              <a:rPr lang="en-US" sz="2400" b="1" u="sng" dirty="0" smtClean="0">
                <a:solidFill>
                  <a:srgbClr val="00B0F0"/>
                </a:solidFill>
              </a:rPr>
              <a:t>CenterPointEnergy.com/</a:t>
            </a:r>
            <a:r>
              <a:rPr lang="en-US" sz="2400" b="1" u="sng" dirty="0" err="1" smtClean="0">
                <a:solidFill>
                  <a:srgbClr val="00B0F0"/>
                </a:solidFill>
              </a:rPr>
              <a:t>AffordableHousingMultiFamily</a:t>
            </a:r>
            <a:endParaRPr lang="en-US" sz="2400" b="1" u="sng" dirty="0">
              <a:solidFill>
                <a:srgbClr val="00B0F0"/>
              </a:solidFill>
            </a:endParaRPr>
          </a:p>
          <a:p>
            <a:pPr marL="0" lvl="1">
              <a:defRPr/>
            </a:pPr>
            <a:endParaRPr lang="en-US" sz="1800" dirty="0">
              <a:solidFill>
                <a:srgbClr val="000000"/>
              </a:solidFill>
              <a:latin typeface="+mn-lt"/>
            </a:endParaRPr>
          </a:p>
        </p:txBody>
      </p:sp>
    </p:spTree>
    <p:extLst>
      <p:ext uri="{BB962C8B-B14F-4D97-AF65-F5344CB8AC3E}">
        <p14:creationId xmlns:p14="http://schemas.microsoft.com/office/powerpoint/2010/main" val="196285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0068" y="1560690"/>
            <a:ext cx="4448526" cy="3517900"/>
          </a:xfrm>
        </p:spPr>
        <p:txBody>
          <a:bodyPr>
            <a:normAutofit fontScale="85000" lnSpcReduction="20000"/>
          </a:bodyPr>
          <a:lstStyle/>
          <a:p>
            <a:pPr marL="228600" indent="-228600">
              <a:spcBef>
                <a:spcPts val="0"/>
              </a:spcBef>
              <a:buFont typeface="Arial" pitchFamily="34" charset="0"/>
              <a:buChar char="•"/>
              <a:defRPr/>
            </a:pPr>
            <a:endParaRPr lang="en-US" sz="3000" dirty="0" smtClean="0">
              <a:solidFill>
                <a:srgbClr val="000000"/>
              </a:solidFill>
            </a:endParaRPr>
          </a:p>
          <a:p>
            <a:pPr marL="342900" indent="-342900">
              <a:spcBef>
                <a:spcPts val="0"/>
              </a:spcBef>
              <a:buFont typeface="Arial" panose="020B0604020202020204" pitchFamily="34" charset="0"/>
              <a:buChar char="•"/>
            </a:pPr>
            <a:r>
              <a:rPr lang="en-US" sz="3000" dirty="0" smtClean="0">
                <a:latin typeface="Calibri" panose="020F0502020204030204" pitchFamily="34" charset="0"/>
              </a:rPr>
              <a:t>Engineering and Certification Assistance</a:t>
            </a:r>
          </a:p>
          <a:p>
            <a:pPr marL="801688" lvl="1" indent="-225425">
              <a:spcBef>
                <a:spcPts val="0"/>
              </a:spcBef>
              <a:buClr>
                <a:srgbClr val="0070C0"/>
              </a:buClr>
              <a:buFont typeface="Arial" panose="020B0604020202020204" pitchFamily="34" charset="0"/>
              <a:buChar char="•"/>
            </a:pPr>
            <a:r>
              <a:rPr lang="en-US" sz="2600" dirty="0" smtClean="0">
                <a:latin typeface="Calibri" panose="020F0502020204030204" pitchFamily="34" charset="0"/>
              </a:rPr>
              <a:t>Engineering Assistance</a:t>
            </a:r>
          </a:p>
          <a:p>
            <a:pPr marL="801688" lvl="1" indent="-225425">
              <a:spcBef>
                <a:spcPts val="0"/>
              </a:spcBef>
              <a:buClr>
                <a:srgbClr val="0070C0"/>
              </a:buClr>
              <a:buFont typeface="Arial" panose="020B0604020202020204" pitchFamily="34" charset="0"/>
              <a:buChar char="•"/>
            </a:pPr>
            <a:r>
              <a:rPr lang="en-US" sz="2600" dirty="0" smtClean="0">
                <a:latin typeface="Calibri" panose="020F0502020204030204" pitchFamily="34" charset="0"/>
              </a:rPr>
              <a:t>LEED Certification</a:t>
            </a:r>
          </a:p>
          <a:p>
            <a:pPr marL="801688" lvl="1" indent="-225425">
              <a:spcBef>
                <a:spcPts val="0"/>
              </a:spcBef>
              <a:buClr>
                <a:srgbClr val="0070C0"/>
              </a:buClr>
              <a:buFont typeface="Arial" panose="020B0604020202020204" pitchFamily="34" charset="0"/>
              <a:buChar char="•"/>
            </a:pPr>
            <a:r>
              <a:rPr lang="en-US" sz="2600" dirty="0" smtClean="0">
                <a:latin typeface="Calibri" panose="020F0502020204030204" pitchFamily="34" charset="0"/>
              </a:rPr>
              <a:t>ENERY STAR ® Verification Assistance Program</a:t>
            </a:r>
          </a:p>
          <a:p>
            <a:pPr marL="0" indent="0">
              <a:spcBef>
                <a:spcPts val="0"/>
              </a:spcBef>
              <a:buNone/>
            </a:pPr>
            <a:endParaRPr lang="en-US" sz="3000" dirty="0" smtClean="0">
              <a:latin typeface="Calibri" panose="020F0502020204030204" pitchFamily="34" charset="0"/>
            </a:endParaRPr>
          </a:p>
          <a:p>
            <a:pPr>
              <a:spcBef>
                <a:spcPts val="0"/>
              </a:spcBef>
              <a:buFont typeface="Arial" panose="020B0604020202020204" pitchFamily="34" charset="0"/>
              <a:buChar char="•"/>
            </a:pPr>
            <a:r>
              <a:rPr lang="en-US" sz="3000" dirty="0">
                <a:latin typeface="Calibri" panose="020F0502020204030204" pitchFamily="34" charset="0"/>
              </a:rPr>
              <a:t>Energy Design Assistance </a:t>
            </a:r>
          </a:p>
          <a:p>
            <a:pPr>
              <a:spcBef>
                <a:spcPts val="0"/>
              </a:spcBef>
              <a:buFont typeface="Arial" panose="020B0604020202020204" pitchFamily="34" charset="0"/>
              <a:buChar char="•"/>
            </a:pPr>
            <a:r>
              <a:rPr lang="en-US" sz="3000" dirty="0">
                <a:latin typeface="Calibri" panose="020F0502020204030204" pitchFamily="34" charset="0"/>
              </a:rPr>
              <a:t>Recommissioning</a:t>
            </a:r>
          </a:p>
          <a:p>
            <a:pPr marL="342900" indent="-342900">
              <a:spcBef>
                <a:spcPts val="0"/>
              </a:spcBef>
              <a:buFont typeface="Arial" panose="020B0604020202020204" pitchFamily="34" charset="0"/>
              <a:buChar char="•"/>
            </a:pPr>
            <a:r>
              <a:rPr lang="en-US" sz="3000" dirty="0" smtClean="0">
                <a:latin typeface="Calibri" panose="020F0502020204030204" pitchFamily="34" charset="0"/>
              </a:rPr>
              <a:t>Process </a:t>
            </a:r>
            <a:r>
              <a:rPr lang="en-US" sz="3000" dirty="0">
                <a:latin typeface="Calibri" panose="020F0502020204030204" pitchFamily="34" charset="0"/>
              </a:rPr>
              <a:t>Efficiency</a:t>
            </a:r>
          </a:p>
          <a:p>
            <a:pPr marL="231775" indent="-231775" algn="just">
              <a:spcBef>
                <a:spcPts val="0"/>
              </a:spcBef>
              <a:buFont typeface="Arial" pitchFamily="34" charset="0"/>
              <a:buChar char="•"/>
              <a:defRPr/>
            </a:pPr>
            <a:endParaRPr lang="en-US" sz="2200" b="1" dirty="0">
              <a:solidFill>
                <a:srgbClr val="000000"/>
              </a:solidFill>
            </a:endParaRPr>
          </a:p>
          <a:p>
            <a:pPr marL="231775" indent="-231775" algn="just">
              <a:spcBef>
                <a:spcPts val="0"/>
              </a:spcBef>
              <a:buFont typeface="Arial" pitchFamily="34" charset="0"/>
              <a:buChar char="•"/>
              <a:defRPr/>
            </a:pPr>
            <a:endParaRPr lang="en-US" sz="2200" b="1" dirty="0" smtClean="0">
              <a:solidFill>
                <a:srgbClr val="000000"/>
              </a:solidFill>
            </a:endParaRPr>
          </a:p>
          <a:p>
            <a:pPr marL="231775" indent="-231775" algn="just">
              <a:spcBef>
                <a:spcPts val="0"/>
              </a:spcBef>
              <a:buFont typeface="Arial" pitchFamily="34" charset="0"/>
              <a:buChar char="•"/>
              <a:defRPr/>
            </a:pPr>
            <a:endParaRPr lang="en-US" sz="2200" b="1" dirty="0">
              <a:solidFill>
                <a:srgbClr val="000000"/>
              </a:solidFill>
            </a:endParaRPr>
          </a:p>
          <a:p>
            <a:pPr marL="0" indent="0" algn="just">
              <a:spcBef>
                <a:spcPts val="0"/>
              </a:spcBef>
              <a:buNone/>
              <a:defRPr/>
            </a:pPr>
            <a:endParaRPr lang="en-US" sz="2200" b="1" dirty="0" smtClean="0">
              <a:solidFill>
                <a:srgbClr val="000000"/>
              </a:solidFill>
            </a:endParaRPr>
          </a:p>
          <a:p>
            <a:pPr marL="0" indent="0" algn="just">
              <a:spcBef>
                <a:spcPts val="0"/>
              </a:spcBef>
              <a:buNone/>
              <a:defRPr/>
            </a:pPr>
            <a:endParaRPr lang="en-US" sz="2200" b="1" dirty="0" smtClean="0">
              <a:solidFill>
                <a:srgbClr val="000000"/>
              </a:solidFill>
            </a:endParaRPr>
          </a:p>
          <a:p>
            <a:pPr algn="just">
              <a:spcBef>
                <a:spcPts val="0"/>
              </a:spcBef>
              <a:defRPr/>
            </a:pPr>
            <a:endParaRPr lang="en-US" sz="2200" b="1" dirty="0">
              <a:solidFill>
                <a:srgbClr val="000000"/>
              </a:solidFill>
            </a:endParaRPr>
          </a:p>
        </p:txBody>
      </p:sp>
      <p:sp>
        <p:nvSpPr>
          <p:cNvPr id="8" name="Slide Number Placeholder 7"/>
          <p:cNvSpPr>
            <a:spLocks noGrp="1"/>
          </p:cNvSpPr>
          <p:nvPr>
            <p:ph type="sldNum" sz="quarter" idx="12"/>
          </p:nvPr>
        </p:nvSpPr>
        <p:spPr/>
        <p:txBody>
          <a:bodyPr/>
          <a:lstStyle/>
          <a:p>
            <a:fld id="{F5D516CA-C0A0-486B-81C4-FEFF09F199BD}" type="slidenum">
              <a:rPr lang="en-US" smtClean="0"/>
              <a:pPr/>
              <a:t>39</a:t>
            </a:fld>
            <a:endParaRPr lang="en-US" dirty="0"/>
          </a:p>
        </p:txBody>
      </p:sp>
      <p:sp>
        <p:nvSpPr>
          <p:cNvPr id="7" name="Rectangle 2"/>
          <p:cNvSpPr>
            <a:spLocks noGrp="1" noChangeArrowheads="1"/>
          </p:cNvSpPr>
          <p:nvPr>
            <p:ph type="title"/>
          </p:nvPr>
        </p:nvSpPr>
        <p:spPr>
          <a:xfrm>
            <a:off x="141818" y="146707"/>
            <a:ext cx="6492240" cy="1005840"/>
          </a:xfrm>
        </p:spPr>
        <p:txBody>
          <a:bodyPr>
            <a:normAutofit/>
          </a:bodyPr>
          <a:lstStyle/>
          <a:p>
            <a:r>
              <a:rPr lang="en-US" altLang="en-US" sz="2200" dirty="0" smtClean="0"/>
              <a:t>2017 C &amp; I Rebate Programs &amp; Services</a:t>
            </a:r>
            <a:r>
              <a:rPr lang="en-US" altLang="en-US" dirty="0" smtClean="0"/>
              <a:t/>
            </a:r>
            <a:br>
              <a:rPr lang="en-US" altLang="en-US" dirty="0" smtClean="0"/>
            </a:br>
            <a:r>
              <a:rPr lang="en-US" altLang="en-US" dirty="0" smtClean="0"/>
              <a:t>Design / Engineering Programs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194" y="1645357"/>
            <a:ext cx="3797874" cy="176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36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But first…</a:t>
            </a:r>
            <a:br>
              <a:rPr lang="en-US" dirty="0" smtClean="0"/>
            </a:br>
            <a:r>
              <a:rPr lang="en-US" dirty="0" smtClean="0"/>
              <a:t>A little context on where your utility rebates came from.</a:t>
            </a:r>
            <a:endParaRPr lang="en-US" dirty="0"/>
          </a:p>
        </p:txBody>
      </p:sp>
    </p:spTree>
    <p:extLst>
      <p:ext uri="{BB962C8B-B14F-4D97-AF65-F5344CB8AC3E}">
        <p14:creationId xmlns:p14="http://schemas.microsoft.com/office/powerpoint/2010/main" val="341838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11151" y="214440"/>
            <a:ext cx="6492240" cy="1005840"/>
          </a:xfrm>
        </p:spPr>
        <p:txBody>
          <a:bodyPr>
            <a:normAutofit/>
          </a:bodyPr>
          <a:lstStyle/>
          <a:p>
            <a:r>
              <a:rPr lang="en-US" altLang="en-US" sz="2200" dirty="0" smtClean="0"/>
              <a:t>2017 C &amp; I Rebate Programs &amp; Services</a:t>
            </a:r>
            <a:r>
              <a:rPr lang="en-US" altLang="en-US" dirty="0" smtClean="0"/>
              <a:t/>
            </a:r>
            <a:br>
              <a:rPr lang="en-US" altLang="en-US" dirty="0" smtClean="0"/>
            </a:br>
            <a:r>
              <a:rPr lang="en-US" altLang="en-US" dirty="0" smtClean="0"/>
              <a:t>Design / Engineering Programs</a:t>
            </a:r>
          </a:p>
        </p:txBody>
      </p:sp>
      <p:sp>
        <p:nvSpPr>
          <p:cNvPr id="6" name="Content Placeholder 5"/>
          <p:cNvSpPr>
            <a:spLocks noGrp="1"/>
          </p:cNvSpPr>
          <p:nvPr>
            <p:ph idx="1"/>
          </p:nvPr>
        </p:nvSpPr>
        <p:spPr>
          <a:xfrm>
            <a:off x="119921" y="1332638"/>
            <a:ext cx="8819127" cy="1740346"/>
          </a:xfrm>
        </p:spPr>
        <p:txBody>
          <a:bodyPr>
            <a:normAutofit/>
          </a:bodyPr>
          <a:lstStyle/>
          <a:p>
            <a:pPr marL="0" indent="0">
              <a:buNone/>
            </a:pPr>
            <a:r>
              <a:rPr lang="en-US" b="1" i="1" dirty="0" smtClean="0">
                <a:solidFill>
                  <a:srgbClr val="0070C0"/>
                </a:solidFill>
                <a:latin typeface="Arial Narrow" panose="020B0606020202030204" pitchFamily="34" charset="0"/>
              </a:rPr>
              <a:t>Engineering </a:t>
            </a:r>
            <a:r>
              <a:rPr lang="en-US" b="1" i="1" dirty="0">
                <a:solidFill>
                  <a:srgbClr val="0070C0"/>
                </a:solidFill>
                <a:latin typeface="Arial Narrow" panose="020B0606020202030204" pitchFamily="34" charset="0"/>
              </a:rPr>
              <a:t>and Certification Assistance </a:t>
            </a:r>
            <a:endParaRPr lang="en-US" dirty="0">
              <a:solidFill>
                <a:srgbClr val="0070C0"/>
              </a:solidFill>
              <a:latin typeface="Arial Narrow" panose="020B0606020202030204" pitchFamily="34" charset="0"/>
            </a:endParaRPr>
          </a:p>
          <a:p>
            <a:pPr marL="0" indent="0">
              <a:buNone/>
            </a:pPr>
            <a:r>
              <a:rPr lang="en-US" sz="2000" dirty="0">
                <a:latin typeface="Arial Narrow" panose="020B0606020202030204" pitchFamily="34" charset="0"/>
              </a:rPr>
              <a:t>This program helps customers cover the cost of identifying, implementing and receiving third-party certification for energy efficiency upgrades</a:t>
            </a:r>
            <a:r>
              <a:rPr lang="en-US" sz="2000" dirty="0" smtClean="0">
                <a:latin typeface="Arial Narrow" panose="020B0606020202030204" pitchFamily="34" charset="0"/>
              </a:rPr>
              <a:t>.  It </a:t>
            </a:r>
            <a:r>
              <a:rPr lang="en-US" sz="2000" dirty="0">
                <a:latin typeface="Arial Narrow" panose="020B0606020202030204" pitchFamily="34" charset="0"/>
              </a:rPr>
              <a:t>also provides support for customers seeking ENERGY STAR® certification for their buildings</a:t>
            </a:r>
            <a:r>
              <a:rPr lang="en-US" sz="2000" dirty="0" smtClean="0">
                <a:latin typeface="Arial Narrow" panose="020B0606020202030204" pitchFamily="34" charset="0"/>
              </a:rPr>
              <a:t>.</a:t>
            </a:r>
            <a:endParaRPr lang="en-US" sz="2000" dirty="0">
              <a:latin typeface="Arial Narrow" panose="020B0606020202030204" pitchFamily="34" charset="0"/>
            </a:endParaRPr>
          </a:p>
        </p:txBody>
      </p:sp>
      <p:sp>
        <p:nvSpPr>
          <p:cNvPr id="8" name="Slide Number Placeholder 7"/>
          <p:cNvSpPr>
            <a:spLocks noGrp="1"/>
          </p:cNvSpPr>
          <p:nvPr>
            <p:ph type="sldNum" sz="quarter" idx="12"/>
          </p:nvPr>
        </p:nvSpPr>
        <p:spPr/>
        <p:txBody>
          <a:bodyPr/>
          <a:lstStyle/>
          <a:p>
            <a:fld id="{F5D516CA-C0A0-486B-81C4-FEFF09F199BD}" type="slidenum">
              <a:rPr lang="en-US" smtClean="0"/>
              <a:pPr/>
              <a:t>40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32496696"/>
              </p:ext>
            </p:extLst>
          </p:nvPr>
        </p:nvGraphicFramePr>
        <p:xfrm>
          <a:off x="259830" y="2953061"/>
          <a:ext cx="8624340" cy="3342806"/>
        </p:xfrm>
        <a:graphic>
          <a:graphicData uri="http://schemas.openxmlformats.org/drawingml/2006/table">
            <a:tbl>
              <a:tblPr firstRow="1" bandRow="1">
                <a:tableStyleId>{17292A2E-F333-43FB-9621-5CBBE7FDCDCB}</a:tableStyleId>
              </a:tblPr>
              <a:tblGrid>
                <a:gridCol w="2874780"/>
                <a:gridCol w="2874780"/>
                <a:gridCol w="2874780"/>
              </a:tblGrid>
              <a:tr h="1285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panose="020B0606020202030204" pitchFamily="34" charset="0"/>
                        </a:rPr>
                        <a:t>Engineering Assistance Program </a:t>
                      </a:r>
                    </a:p>
                    <a:p>
                      <a:pPr algn="ctr"/>
                      <a:endParaRPr lang="en-US" sz="20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strike="noStrike" dirty="0" smtClean="0">
                          <a:latin typeface="Arial Narrow" panose="020B0606020202030204" pitchFamily="34" charset="0"/>
                        </a:rPr>
                        <a:t>LEED Certification Assistance Program </a:t>
                      </a:r>
                    </a:p>
                    <a:p>
                      <a:pPr algn="ctr"/>
                      <a:endParaRPr lang="en-US" sz="2000" strike="noStrike"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panose="020B0606020202030204" pitchFamily="34" charset="0"/>
                        </a:rPr>
                        <a:t>ENERGY STAR® Verification Assistance Program </a:t>
                      </a:r>
                      <a:endParaRPr lang="en-US" sz="2000" dirty="0">
                        <a:latin typeface="Arial Narrow" panose="020B0606020202030204" pitchFamily="34" charset="0"/>
                      </a:endParaRPr>
                    </a:p>
                  </a:txBody>
                  <a:tcPr anchor="ctr"/>
                </a:tc>
              </a:tr>
              <a:tr h="2057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Provides funding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70C0"/>
                          </a:solidFill>
                          <a:latin typeface="Arial Narrow" panose="020B0606020202030204" pitchFamily="34" charset="0"/>
                        </a:rPr>
                        <a:t>UP to $5,000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70C0"/>
                        </a:solidFill>
                        <a:latin typeface="Arial Narrow" panose="020B0606020202030204" pitchFamily="34" charset="0"/>
                      </a:endParaRPr>
                    </a:p>
                    <a:p>
                      <a:pPr algn="ctr"/>
                      <a:r>
                        <a:rPr lang="en-US" sz="1800" b="1" i="1" dirty="0" smtClean="0">
                          <a:solidFill>
                            <a:schemeClr val="tx1"/>
                          </a:solidFill>
                          <a:latin typeface="Arial Narrow" panose="020B0606020202030204" pitchFamily="34" charset="0"/>
                        </a:rPr>
                        <a:t>$5,000 </a:t>
                      </a:r>
                      <a:r>
                        <a:rPr lang="en-US" sz="1800" i="1" dirty="0" smtClean="0">
                          <a:solidFill>
                            <a:schemeClr val="tx1"/>
                          </a:solidFill>
                          <a:latin typeface="Arial Narrow" panose="020B0606020202030204" pitchFamily="34" charset="0"/>
                        </a:rPr>
                        <a:t>additional if qualifying natural gas technologies</a:t>
                      </a:r>
                      <a:r>
                        <a:rPr lang="en-US" sz="1800" i="1" baseline="0" dirty="0" smtClean="0">
                          <a:solidFill>
                            <a:schemeClr val="tx1"/>
                          </a:solidFill>
                          <a:latin typeface="Arial Narrow" panose="020B0606020202030204" pitchFamily="34" charset="0"/>
                        </a:rPr>
                        <a:t> are installed</a:t>
                      </a:r>
                      <a:endParaRPr lang="en-US" sz="1800" i="1" dirty="0">
                        <a:solidFill>
                          <a:schemeClr val="tx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strike="noStrike" dirty="0" smtClean="0">
                          <a:latin typeface="Arial Narrow" panose="020B0606020202030204" pitchFamily="34" charset="0"/>
                        </a:rPr>
                        <a:t>Reimburses customers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strike="noStrike" kern="1200" dirty="0" smtClean="0">
                          <a:solidFill>
                            <a:srgbClr val="0070C0"/>
                          </a:solidFill>
                          <a:latin typeface="Arial Narrow" panose="020B0606020202030204" pitchFamily="34" charset="0"/>
                          <a:ea typeface="+mn-ea"/>
                          <a:cs typeface="+mn-cs"/>
                        </a:rPr>
                        <a:t>UP to $5,000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strike="noStrike"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strike="noStrike" dirty="0" smtClean="0">
                          <a:solidFill>
                            <a:schemeClr val="tx1"/>
                          </a:solidFill>
                          <a:latin typeface="Arial Narrow" panose="020B0606020202030204" pitchFamily="34" charset="0"/>
                        </a:rPr>
                        <a:t>$5,000 </a:t>
                      </a:r>
                      <a:r>
                        <a:rPr lang="en-US" sz="1800" i="1" strike="noStrike" dirty="0" smtClean="0">
                          <a:solidFill>
                            <a:schemeClr val="tx1"/>
                          </a:solidFill>
                          <a:latin typeface="Arial Narrow" panose="020B0606020202030204" pitchFamily="34" charset="0"/>
                        </a:rPr>
                        <a:t>additional following the completion and submission of application</a:t>
                      </a:r>
                      <a:endParaRPr lang="en-US" sz="2000" strike="noStrike" dirty="0">
                        <a:solidFill>
                          <a:schemeClr val="tx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Reimburse customers for the cost of the ENERGY STAR® application verification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70C0"/>
                          </a:solidFill>
                          <a:latin typeface="Arial Narrow" panose="020B0606020202030204" pitchFamily="34" charset="0"/>
                          <a:ea typeface="+mn-ea"/>
                          <a:cs typeface="+mn-cs"/>
                        </a:rPr>
                        <a:t>UP to $1,500</a:t>
                      </a:r>
                      <a:r>
                        <a:rPr lang="en-US" sz="1800" b="1" dirty="0" smtClean="0">
                          <a:latin typeface="Arial Narrow" panose="020B060602020203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per building</a:t>
                      </a:r>
                      <a:endParaRPr lang="en-US" sz="1800" dirty="0">
                        <a:latin typeface="Arial Narrow" panose="020B0606020202030204" pitchFamily="34" charset="0"/>
                      </a:endParaRPr>
                    </a:p>
                  </a:txBody>
                  <a:tcPr anchor="ctr"/>
                </a:tc>
              </a:tr>
            </a:tbl>
          </a:graphicData>
        </a:graphic>
      </p:graphicFrame>
      <p:sp>
        <p:nvSpPr>
          <p:cNvPr id="4" name="Rectangle 3"/>
          <p:cNvSpPr/>
          <p:nvPr/>
        </p:nvSpPr>
        <p:spPr>
          <a:xfrm>
            <a:off x="1719618" y="6340125"/>
            <a:ext cx="6479999" cy="461665"/>
          </a:xfrm>
          <a:prstGeom prst="rect">
            <a:avLst/>
          </a:prstGeom>
        </p:spPr>
        <p:txBody>
          <a:bodyPr wrap="square">
            <a:spAutoFit/>
          </a:bodyPr>
          <a:lstStyle/>
          <a:p>
            <a:r>
              <a:rPr lang="en-US" sz="2400" b="1" dirty="0" smtClean="0">
                <a:solidFill>
                  <a:srgbClr val="0070C0"/>
                </a:solidFill>
                <a:latin typeface="Arial Narrow" panose="020B0606020202030204" pitchFamily="34" charset="0"/>
              </a:rPr>
              <a:t>CenterPointEnergy.com/</a:t>
            </a:r>
            <a:r>
              <a:rPr lang="en-US" sz="2400" b="1" dirty="0" err="1" smtClean="0">
                <a:solidFill>
                  <a:srgbClr val="0070C0"/>
                </a:solidFill>
                <a:latin typeface="Arial Narrow" panose="020B0606020202030204" pitchFamily="34" charset="0"/>
              </a:rPr>
              <a:t>EngineeringPrograms</a:t>
            </a:r>
            <a:endParaRPr lang="en-US" sz="24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121052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7867650" y="6513513"/>
            <a:ext cx="914400" cy="231775"/>
          </a:xfrm>
        </p:spPr>
        <p:txBody>
          <a:bodyPr/>
          <a:lstStyle/>
          <a:p>
            <a:fld id="{9693EC5C-805D-4E52-8A3D-9A7C44B28EBA}" type="slidenum">
              <a:rPr lang="en-US" smtClean="0"/>
              <a:pPr/>
              <a:t>41</a:t>
            </a:fld>
            <a:endParaRPr lang="en-US" dirty="0"/>
          </a:p>
        </p:txBody>
      </p:sp>
      <p:sp>
        <p:nvSpPr>
          <p:cNvPr id="6" name="Title 1"/>
          <p:cNvSpPr txBox="1">
            <a:spLocks/>
          </p:cNvSpPr>
          <p:nvPr/>
        </p:nvSpPr>
        <p:spPr>
          <a:xfrm>
            <a:off x="232119" y="1387920"/>
            <a:ext cx="8077200" cy="144779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Energy Design Assistance (EDA)</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1600" b="0"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700" b="0" i="0" u="none" strike="noStrike" kern="1200" cap="none" spc="0" normalizeH="0" baseline="0" noProof="0" dirty="0" smtClean="0">
                <a:ln>
                  <a:noFill/>
                </a:ln>
                <a:solidFill>
                  <a:sysClr val="windowText" lastClr="000000"/>
                </a:solidFill>
                <a:effectLst/>
                <a:uLnTx/>
                <a:uFillTx/>
                <a:latin typeface="Calibri"/>
                <a:ea typeface="+mj-ea"/>
                <a:cs typeface="+mj-cs"/>
              </a:rPr>
              <a:t>A free, comprehensive approach to energy savings </a:t>
            </a:r>
            <a:br>
              <a:rPr kumimoji="0" lang="en-US" sz="27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2700" b="0" i="0" u="none" strike="noStrike" kern="1200" cap="none" spc="0" normalizeH="0" baseline="0" noProof="0" dirty="0" smtClean="0">
                <a:ln>
                  <a:noFill/>
                </a:ln>
                <a:solidFill>
                  <a:sysClr val="windowText" lastClr="000000"/>
                </a:solidFill>
                <a:effectLst/>
                <a:uLnTx/>
                <a:uFillTx/>
                <a:latin typeface="Calibri"/>
                <a:ea typeface="+mj-ea"/>
                <a:cs typeface="+mj-cs"/>
              </a:rPr>
              <a:t>for our customer’s planned building that includes:</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9" name="Subtitle 4"/>
          <p:cNvSpPr txBox="1">
            <a:spLocks/>
          </p:cNvSpPr>
          <p:nvPr/>
        </p:nvSpPr>
        <p:spPr>
          <a:xfrm>
            <a:off x="937145" y="2849214"/>
            <a:ext cx="7372173" cy="3662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Energy modeling</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Predicted energy use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Strategies for energy savings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Projected energy cost savings for those strategies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
        <p:nvSpPr>
          <p:cNvPr id="10" name="Rectangle 2"/>
          <p:cNvSpPr>
            <a:spLocks noGrp="1" noChangeArrowheads="1"/>
          </p:cNvSpPr>
          <p:nvPr>
            <p:ph type="title"/>
          </p:nvPr>
        </p:nvSpPr>
        <p:spPr>
          <a:xfrm>
            <a:off x="311151" y="214440"/>
            <a:ext cx="6492240" cy="1005840"/>
          </a:xfrm>
        </p:spPr>
        <p:txBody>
          <a:bodyPr>
            <a:normAutofit/>
          </a:bodyPr>
          <a:lstStyle/>
          <a:p>
            <a:r>
              <a:rPr lang="en-US" altLang="en-US" sz="2200" dirty="0" smtClean="0"/>
              <a:t>2017 C &amp; I Rebate Programs &amp; Services</a:t>
            </a:r>
            <a:r>
              <a:rPr lang="en-US" altLang="en-US" dirty="0" smtClean="0"/>
              <a:t/>
            </a:r>
            <a:br>
              <a:rPr lang="en-US" altLang="en-US" dirty="0" smtClean="0"/>
            </a:br>
            <a:r>
              <a:rPr lang="en-US" altLang="en-US" dirty="0" smtClean="0"/>
              <a:t>Energy Design Assistance</a:t>
            </a:r>
          </a:p>
        </p:txBody>
      </p:sp>
    </p:spTree>
    <p:extLst>
      <p:ext uri="{BB962C8B-B14F-4D97-AF65-F5344CB8AC3E}">
        <p14:creationId xmlns:p14="http://schemas.microsoft.com/office/powerpoint/2010/main" val="64943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t>42</a:t>
            </a:fld>
            <a:endParaRPr lang="en-US" dirty="0"/>
          </a:p>
        </p:txBody>
      </p:sp>
      <p:sp>
        <p:nvSpPr>
          <p:cNvPr id="5" name="Title 1"/>
          <p:cNvSpPr txBox="1">
            <a:spLocks/>
          </p:cNvSpPr>
          <p:nvPr/>
        </p:nvSpPr>
        <p:spPr>
          <a:xfrm>
            <a:off x="381000" y="1335709"/>
            <a:ext cx="8077200" cy="1447799"/>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Recommissioning:</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lang="en-US" sz="2800" dirty="0" smtClean="0">
                <a:solidFill>
                  <a:sysClr val="windowText" lastClr="000000"/>
                </a:solidFill>
                <a:latin typeface="Calibri"/>
              </a:rPr>
              <a:t>Identifying and implementing low-cost </a:t>
            </a:r>
            <a:r>
              <a:rPr lang="en-US" sz="2800" dirty="0">
                <a:solidFill>
                  <a:sysClr val="windowText" lastClr="000000"/>
                </a:solidFill>
                <a:latin typeface="Calibri"/>
              </a:rPr>
              <a:t>“tune-up” </a:t>
            </a:r>
            <a:r>
              <a:rPr lang="en-US" sz="2800" dirty="0" smtClean="0">
                <a:solidFill>
                  <a:sysClr val="windowText" lastClr="000000"/>
                </a:solidFill>
                <a:latin typeface="Calibri"/>
              </a:rPr>
              <a:t>improvements to functional </a:t>
            </a:r>
            <a:r>
              <a:rPr lang="en-US" sz="2800" dirty="0">
                <a:solidFill>
                  <a:sysClr val="windowText" lastClr="000000"/>
                </a:solidFill>
                <a:latin typeface="Calibri"/>
              </a:rPr>
              <a:t>systems </a:t>
            </a:r>
            <a:r>
              <a:rPr lang="en-US" sz="2800" dirty="0" smtClean="0">
                <a:solidFill>
                  <a:sysClr val="windowText" lastClr="000000"/>
                </a:solidFill>
                <a:latin typeface="Calibri"/>
              </a:rPr>
              <a:t>in </a:t>
            </a:r>
            <a:r>
              <a:rPr lang="en-US" sz="2800" dirty="0">
                <a:solidFill>
                  <a:sysClr val="windowText" lastClr="000000"/>
                </a:solidFill>
                <a:latin typeface="Calibri"/>
              </a:rPr>
              <a:t>a customer’s existing facility </a:t>
            </a:r>
            <a:r>
              <a:rPr lang="en-US" sz="2800" dirty="0" smtClean="0">
                <a:solidFill>
                  <a:sysClr val="windowText" lastClr="000000"/>
                </a:solidFill>
                <a:latin typeface="Calibri"/>
              </a:rPr>
              <a:t>that allow it run </a:t>
            </a:r>
            <a:r>
              <a:rPr lang="en-US" sz="2800" dirty="0">
                <a:solidFill>
                  <a:sysClr val="windowText" lastClr="000000"/>
                </a:solidFill>
                <a:latin typeface="Calibri"/>
              </a:rPr>
              <a:t>as efficiently as </a:t>
            </a:r>
            <a:r>
              <a:rPr lang="en-US" sz="2800" dirty="0" smtClean="0">
                <a:solidFill>
                  <a:sysClr val="windowText" lastClr="000000"/>
                </a:solidFill>
                <a:latin typeface="Calibri"/>
              </a:rPr>
              <a:t>possible.</a:t>
            </a:r>
          </a:p>
          <a:p>
            <a:pPr algn="l">
              <a:defRPr/>
            </a:pPr>
            <a:endParaRPr lang="en-US" sz="2800" dirty="0">
              <a:solidFill>
                <a:sysClr val="windowText" lastClr="000000"/>
              </a:solidFill>
              <a:latin typeface="Calibri"/>
            </a:endParaRPr>
          </a:p>
        </p:txBody>
      </p:sp>
      <p:sp>
        <p:nvSpPr>
          <p:cNvPr id="6" name="Subtitle 4"/>
          <p:cNvSpPr txBox="1">
            <a:spLocks/>
          </p:cNvSpPr>
          <p:nvPr/>
        </p:nvSpPr>
        <p:spPr>
          <a:xfrm>
            <a:off x="380998" y="3090512"/>
            <a:ext cx="5260581" cy="3662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Diagnosis:</a:t>
            </a:r>
            <a:r>
              <a:rPr kumimoji="0" lang="en-US" sz="2800" b="0" i="0" u="none" strike="noStrike" kern="1200" cap="none" spc="0" normalizeH="0" noProof="0" dirty="0" smtClean="0">
                <a:ln>
                  <a:noFill/>
                </a:ln>
                <a:solidFill>
                  <a:sysClr val="windowText" lastClr="000000"/>
                </a:solidFill>
                <a:effectLst/>
                <a:uLnTx/>
                <a:uFillTx/>
                <a:latin typeface="Calibri"/>
              </a:rPr>
              <a:t>  Recommissioning </a:t>
            </a:r>
            <a:r>
              <a:rPr kumimoji="0" lang="en-US" sz="2800" b="0" i="0" u="none" strike="noStrike" kern="1200" cap="none" spc="0" normalizeH="0" baseline="0" noProof="0" dirty="0" smtClean="0">
                <a:ln>
                  <a:noFill/>
                </a:ln>
                <a:solidFill>
                  <a:sysClr val="windowText" lastClr="000000"/>
                </a:solidFill>
                <a:effectLst/>
                <a:uLnTx/>
                <a:uFillTx/>
                <a:latin typeface="Calibri"/>
              </a:rPr>
              <a:t>study</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Implementation</a:t>
            </a:r>
            <a:endParaRPr kumimoji="0" lang="en-US" sz="2800" b="0" i="0" u="none" strike="noStrike" kern="1200" cap="none" spc="0" normalizeH="0" baseline="0" noProof="0" dirty="0" smtClean="0">
              <a:ln>
                <a:noFill/>
              </a:ln>
              <a:solidFill>
                <a:sysClr val="windowText" lastClr="000000">
                  <a:tint val="75000"/>
                </a:sysClr>
              </a:solidFill>
              <a:effectLst/>
              <a:uLnTx/>
              <a:uFillTx/>
              <a:latin typeface="Calibri"/>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00" y="2487554"/>
            <a:ext cx="3263328" cy="392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bwMode="auto">
          <a:xfrm>
            <a:off x="5346700" y="6406012"/>
            <a:ext cx="3097212" cy="27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l">
              <a:defRPr/>
            </a:pPr>
            <a:r>
              <a:rPr lang="en-US" sz="1400" b="0" dirty="0" smtClean="0"/>
              <a:t>ASHRAE Journal October 2009</a:t>
            </a:r>
            <a:endParaRPr lang="en-US" sz="1400" b="0" dirty="0"/>
          </a:p>
        </p:txBody>
      </p:sp>
      <p:sp>
        <p:nvSpPr>
          <p:cNvPr id="8" name="Rectangle 2"/>
          <p:cNvSpPr>
            <a:spLocks noGrp="1" noChangeArrowheads="1"/>
          </p:cNvSpPr>
          <p:nvPr>
            <p:ph type="title"/>
          </p:nvPr>
        </p:nvSpPr>
        <p:spPr>
          <a:xfrm>
            <a:off x="311151" y="214440"/>
            <a:ext cx="6492240" cy="1005840"/>
          </a:xfrm>
        </p:spPr>
        <p:txBody>
          <a:bodyPr>
            <a:normAutofit/>
          </a:bodyPr>
          <a:lstStyle/>
          <a:p>
            <a:r>
              <a:rPr lang="en-US" altLang="en-US" sz="2000" dirty="0" smtClean="0"/>
              <a:t>2017 C &amp; I Rebate Programs &amp; Services</a:t>
            </a:r>
            <a:r>
              <a:rPr lang="en-US" altLang="en-US" dirty="0" smtClean="0"/>
              <a:t/>
            </a:r>
            <a:br>
              <a:rPr lang="en-US" altLang="en-US" dirty="0" smtClean="0"/>
            </a:br>
            <a:r>
              <a:rPr lang="en-US" altLang="en-US" dirty="0" smtClean="0"/>
              <a:t>Recommissioning</a:t>
            </a:r>
          </a:p>
        </p:txBody>
      </p:sp>
    </p:spTree>
    <p:extLst>
      <p:ext uri="{BB962C8B-B14F-4D97-AF65-F5344CB8AC3E}">
        <p14:creationId xmlns:p14="http://schemas.microsoft.com/office/powerpoint/2010/main" val="297465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00219719\AppData\Local\Microsoft\Windows\Temporary Internet Files\Content.IE5\AB6QBIRT\investig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967" y="2359375"/>
            <a:ext cx="3438725" cy="21205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AD191B-EC79-44DF-9A66-5B2CE6AC23F7}" type="slidenum">
              <a:rPr lang="en-US" smtClean="0"/>
              <a:t>43</a:t>
            </a:fld>
            <a:endParaRPr lang="en-US" dirty="0"/>
          </a:p>
        </p:txBody>
      </p:sp>
      <p:sp>
        <p:nvSpPr>
          <p:cNvPr id="6" name="Subtitle 6"/>
          <p:cNvSpPr txBox="1">
            <a:spLocks/>
          </p:cNvSpPr>
          <p:nvPr/>
        </p:nvSpPr>
        <p:spPr bwMode="auto">
          <a:xfrm>
            <a:off x="153988" y="1549400"/>
            <a:ext cx="8972550"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30000"/>
              </a:spcBef>
              <a:spcAft>
                <a:spcPct val="0"/>
              </a:spcAft>
              <a:defRPr sz="2800" b="0">
                <a:solidFill>
                  <a:schemeClr val="tx1"/>
                </a:solidFill>
                <a:latin typeface="+mn-lt"/>
                <a:ea typeface="+mn-ea"/>
                <a:cs typeface="+mn-cs"/>
              </a:defRPr>
            </a:lvl1pPr>
            <a:lvl2pPr marL="342900" indent="-341313"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685800" indent="-341313" algn="l" rtl="0" eaLnBrk="0" fontAlgn="base" hangingPunct="0">
              <a:spcBef>
                <a:spcPct val="10000"/>
              </a:spcBef>
              <a:spcAft>
                <a:spcPct val="0"/>
              </a:spcAft>
              <a:buClr>
                <a:schemeClr val="accent2"/>
              </a:buClr>
              <a:buSzPct val="70000"/>
              <a:buFont typeface="Wingdings" pitchFamily="2" charset="2"/>
              <a:buChar char="n"/>
              <a:defRPr sz="2400">
                <a:solidFill>
                  <a:schemeClr val="tx1"/>
                </a:solidFill>
                <a:latin typeface="+mn-lt"/>
              </a:defRPr>
            </a:lvl3pPr>
            <a:lvl4pPr marL="1038225" indent="-350838" algn="l" rtl="0" eaLnBrk="0" fontAlgn="base" hangingPunct="0">
              <a:spcBef>
                <a:spcPct val="10000"/>
              </a:spcBef>
              <a:spcAft>
                <a:spcPct val="0"/>
              </a:spcAft>
              <a:buClr>
                <a:schemeClr val="hlink"/>
              </a:buClr>
              <a:buSzPct val="70000"/>
              <a:buFont typeface="Wingdings" pitchFamily="2" charset="2"/>
              <a:buChar char="u"/>
              <a:defRPr sz="2000">
                <a:solidFill>
                  <a:schemeClr val="tx1"/>
                </a:solidFill>
                <a:latin typeface="+mn-lt"/>
              </a:defRPr>
            </a:lvl4pPr>
            <a:lvl5pPr marL="1371600" indent="-331788" algn="l" rtl="0" eaLnBrk="0" fontAlgn="base" hangingPunct="0">
              <a:spcBef>
                <a:spcPct val="10000"/>
              </a:spcBef>
              <a:spcAft>
                <a:spcPct val="0"/>
              </a:spcAft>
              <a:buClr>
                <a:schemeClr val="folHlink"/>
              </a:buClr>
              <a:buChar char="–"/>
              <a:defRPr>
                <a:solidFill>
                  <a:schemeClr val="tx1"/>
                </a:solidFill>
                <a:latin typeface="+mn-lt"/>
              </a:defRPr>
            </a:lvl5pPr>
            <a:lvl6pPr marL="1828800" indent="-331788" algn="l" rtl="0" fontAlgn="base">
              <a:spcBef>
                <a:spcPct val="10000"/>
              </a:spcBef>
              <a:spcAft>
                <a:spcPct val="0"/>
              </a:spcAft>
              <a:buClr>
                <a:schemeClr val="folHlink"/>
              </a:buClr>
              <a:buChar char="–"/>
              <a:defRPr>
                <a:solidFill>
                  <a:schemeClr val="tx1"/>
                </a:solidFill>
                <a:latin typeface="+mn-lt"/>
              </a:defRPr>
            </a:lvl6pPr>
            <a:lvl7pPr marL="2286000" indent="-331788" algn="l" rtl="0" fontAlgn="base">
              <a:spcBef>
                <a:spcPct val="10000"/>
              </a:spcBef>
              <a:spcAft>
                <a:spcPct val="0"/>
              </a:spcAft>
              <a:buClr>
                <a:schemeClr val="folHlink"/>
              </a:buClr>
              <a:buChar char="–"/>
              <a:defRPr>
                <a:solidFill>
                  <a:schemeClr val="tx1"/>
                </a:solidFill>
                <a:latin typeface="+mn-lt"/>
              </a:defRPr>
            </a:lvl7pPr>
            <a:lvl8pPr marL="2743200" indent="-331788" algn="l" rtl="0" fontAlgn="base">
              <a:spcBef>
                <a:spcPct val="10000"/>
              </a:spcBef>
              <a:spcAft>
                <a:spcPct val="0"/>
              </a:spcAft>
              <a:buClr>
                <a:schemeClr val="folHlink"/>
              </a:buClr>
              <a:buChar char="–"/>
              <a:defRPr>
                <a:solidFill>
                  <a:schemeClr val="tx1"/>
                </a:solidFill>
                <a:latin typeface="+mn-lt"/>
              </a:defRPr>
            </a:lvl8pPr>
            <a:lvl9pPr marL="3200400" indent="-331788" algn="l" rtl="0" fontAlgn="base">
              <a:spcBef>
                <a:spcPct val="10000"/>
              </a:spcBef>
              <a:spcAft>
                <a:spcPct val="0"/>
              </a:spcAft>
              <a:buClr>
                <a:schemeClr val="folHlink"/>
              </a:buClr>
              <a:buChar char="–"/>
              <a:defRPr>
                <a:solidFill>
                  <a:schemeClr val="tx1"/>
                </a:solidFill>
                <a:latin typeface="+mn-lt"/>
              </a:defRPr>
            </a:lvl9pPr>
          </a:lstStyle>
          <a:p>
            <a:pPr algn="l">
              <a:defRPr/>
            </a:pPr>
            <a:r>
              <a:rPr lang="en-US" sz="3200" kern="0" dirty="0" smtClean="0"/>
              <a:t>Investigation results in a Study Report reviewed by CenterPoint Energy, including:</a:t>
            </a:r>
          </a:p>
          <a:p>
            <a:pPr algn="l">
              <a:defRPr/>
            </a:pPr>
            <a:endParaRPr lang="en-US" sz="800" kern="0" dirty="0" smtClean="0"/>
          </a:p>
          <a:p>
            <a:pPr marL="457200" indent="-457200" algn="l">
              <a:buFont typeface="Wingdings" pitchFamily="2" charset="2"/>
              <a:buChar char="ü"/>
              <a:defRPr/>
            </a:pPr>
            <a:r>
              <a:rPr lang="en-US" sz="2400" kern="0" dirty="0" smtClean="0"/>
              <a:t>Building and equipment description</a:t>
            </a:r>
          </a:p>
          <a:p>
            <a:pPr marL="457200" indent="-457200" algn="l">
              <a:buFont typeface="Wingdings" pitchFamily="2" charset="2"/>
              <a:buChar char="ü"/>
              <a:defRPr/>
            </a:pPr>
            <a:r>
              <a:rPr lang="en-US" sz="2400" kern="0" dirty="0" smtClean="0"/>
              <a:t>Operational observations</a:t>
            </a:r>
          </a:p>
          <a:p>
            <a:pPr marL="457200" indent="-457200" algn="l">
              <a:buFont typeface="Wingdings" pitchFamily="2" charset="2"/>
              <a:buChar char="ü"/>
              <a:defRPr/>
            </a:pPr>
            <a:r>
              <a:rPr lang="en-US" sz="2400" kern="0" dirty="0" smtClean="0"/>
              <a:t>Calculations</a:t>
            </a:r>
          </a:p>
          <a:p>
            <a:pPr marL="0" indent="0" algn="l">
              <a:defRPr/>
            </a:pPr>
            <a:endParaRPr lang="en-US" sz="800" kern="0" dirty="0" smtClean="0"/>
          </a:p>
          <a:p>
            <a:pPr marL="0" indent="0" algn="l">
              <a:defRPr/>
            </a:pPr>
            <a:r>
              <a:rPr lang="en-US" sz="3200" kern="0" dirty="0" smtClean="0"/>
              <a:t>CenterPoint has authorization from Xcel to receive a copy of the completed “Tool” for calculations.</a:t>
            </a:r>
          </a:p>
          <a:p>
            <a:pPr algn="l">
              <a:defRPr/>
            </a:pPr>
            <a:endParaRPr lang="en-US" kern="0" dirty="0" smtClean="0"/>
          </a:p>
        </p:txBody>
      </p:sp>
      <p:sp>
        <p:nvSpPr>
          <p:cNvPr id="7" name="Rectangle 2"/>
          <p:cNvSpPr>
            <a:spLocks noGrp="1" noChangeArrowheads="1"/>
          </p:cNvSpPr>
          <p:nvPr>
            <p:ph type="title"/>
          </p:nvPr>
        </p:nvSpPr>
        <p:spPr>
          <a:xfrm>
            <a:off x="311151" y="214440"/>
            <a:ext cx="6492240" cy="1005840"/>
          </a:xfrm>
        </p:spPr>
        <p:txBody>
          <a:bodyPr>
            <a:normAutofit/>
          </a:bodyPr>
          <a:lstStyle/>
          <a:p>
            <a:r>
              <a:rPr lang="en-US" altLang="en-US" sz="2000" dirty="0" smtClean="0"/>
              <a:t>2017 C &amp; I Rebate Programs &amp; Services</a:t>
            </a:r>
            <a:r>
              <a:rPr lang="en-US" altLang="en-US" dirty="0" smtClean="0"/>
              <a:t/>
            </a:r>
            <a:br>
              <a:rPr lang="en-US" altLang="en-US" dirty="0" smtClean="0"/>
            </a:br>
            <a:r>
              <a:rPr lang="en-US" altLang="en-US" dirty="0" smtClean="0"/>
              <a:t>Recommissioning</a:t>
            </a:r>
          </a:p>
        </p:txBody>
      </p:sp>
    </p:spTree>
    <p:extLst>
      <p:ext uri="{BB962C8B-B14F-4D97-AF65-F5344CB8AC3E}">
        <p14:creationId xmlns:p14="http://schemas.microsoft.com/office/powerpoint/2010/main" val="2916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a:bodyPr>
          <a:lstStyle/>
          <a:p>
            <a:r>
              <a:rPr lang="en-US" altLang="en-US" sz="2000" dirty="0" smtClean="0"/>
              <a:t>2017 C &amp; I Rebate Programs &amp; Services </a:t>
            </a:r>
            <a:br>
              <a:rPr lang="en-US" altLang="en-US" sz="2000" dirty="0" smtClean="0"/>
            </a:br>
            <a:r>
              <a:rPr lang="en-US" altLang="en-US" dirty="0" smtClean="0"/>
              <a:t>Process Efficiency</a:t>
            </a:r>
          </a:p>
        </p:txBody>
      </p:sp>
      <p:sp>
        <p:nvSpPr>
          <p:cNvPr id="6" name="Content Placeholder 5"/>
          <p:cNvSpPr>
            <a:spLocks noGrp="1"/>
          </p:cNvSpPr>
          <p:nvPr>
            <p:ph idx="1"/>
          </p:nvPr>
        </p:nvSpPr>
        <p:spPr>
          <a:xfrm>
            <a:off x="311150" y="1414457"/>
            <a:ext cx="8420100" cy="4757743"/>
          </a:xfrm>
        </p:spPr>
        <p:txBody>
          <a:bodyPr>
            <a:normAutofit fontScale="25000" lnSpcReduction="20000"/>
          </a:bodyPr>
          <a:lstStyle/>
          <a:p>
            <a:pPr marL="0" indent="0">
              <a:buNone/>
            </a:pPr>
            <a:r>
              <a:rPr lang="en-US" sz="11200" b="1" i="1" dirty="0">
                <a:solidFill>
                  <a:srgbClr val="0070C0"/>
                </a:solidFill>
                <a:latin typeface="Calibri" panose="020F0502020204030204" pitchFamily="34" charset="0"/>
              </a:rPr>
              <a:t>What is </a:t>
            </a:r>
            <a:r>
              <a:rPr lang="en-US" sz="11200" b="1" i="1" dirty="0" smtClean="0">
                <a:solidFill>
                  <a:srgbClr val="0070C0"/>
                </a:solidFill>
                <a:latin typeface="Calibri" panose="020F0502020204030204" pitchFamily="34" charset="0"/>
              </a:rPr>
              <a:t>the Process Efficiency program?</a:t>
            </a:r>
            <a:endParaRPr lang="en-US" sz="11200" dirty="0" smtClean="0"/>
          </a:p>
          <a:p>
            <a:pPr marL="0" indent="0">
              <a:buNone/>
            </a:pPr>
            <a:r>
              <a:rPr lang="en-US" sz="9600" dirty="0" smtClean="0">
                <a:latin typeface="Calibri" panose="020F0502020204030204" pitchFamily="34" charset="0"/>
              </a:rPr>
              <a:t>The Process </a:t>
            </a:r>
            <a:r>
              <a:rPr lang="en-US" sz="9600" dirty="0">
                <a:latin typeface="Calibri" panose="020F0502020204030204" pitchFamily="34" charset="0"/>
              </a:rPr>
              <a:t>Efficiency </a:t>
            </a:r>
            <a:r>
              <a:rPr lang="en-US" sz="9600" dirty="0" smtClean="0">
                <a:latin typeface="Calibri" panose="020F0502020204030204" pitchFamily="34" charset="0"/>
              </a:rPr>
              <a:t>program is </a:t>
            </a:r>
            <a:r>
              <a:rPr lang="en-US" sz="9600" dirty="0">
                <a:latin typeface="Calibri" panose="020F0502020204030204" pitchFamily="34" charset="0"/>
              </a:rPr>
              <a:t>designed to </a:t>
            </a:r>
            <a:r>
              <a:rPr lang="en-US" sz="9600" dirty="0" smtClean="0">
                <a:latin typeface="Calibri" panose="020F0502020204030204" pitchFamily="34" charset="0"/>
              </a:rPr>
              <a:t>provide </a:t>
            </a:r>
            <a:r>
              <a:rPr lang="en-US" sz="9600" dirty="0">
                <a:latin typeface="Calibri" panose="020F0502020204030204" pitchFamily="34" charset="0"/>
              </a:rPr>
              <a:t>funding for an energy efficiency study to identify, scope, and ultimately lead to the implementation of energy-saving opportunities</a:t>
            </a:r>
            <a:r>
              <a:rPr lang="en-US" sz="9600" dirty="0" smtClean="0">
                <a:latin typeface="Calibri" panose="020F0502020204030204" pitchFamily="34" charset="0"/>
              </a:rPr>
              <a:t>.</a:t>
            </a:r>
          </a:p>
          <a:p>
            <a:pPr marL="0" indent="0">
              <a:buNone/>
            </a:pPr>
            <a:r>
              <a:rPr lang="en-US" sz="9600" b="1" dirty="0" smtClean="0">
                <a:solidFill>
                  <a:srgbClr val="0070C0"/>
                </a:solidFill>
                <a:latin typeface="Calibri" panose="020F0502020204030204" pitchFamily="34" charset="0"/>
              </a:rPr>
              <a:t>The project </a:t>
            </a:r>
            <a:r>
              <a:rPr lang="en-US" sz="9600" b="1" dirty="0">
                <a:solidFill>
                  <a:srgbClr val="0070C0"/>
                </a:solidFill>
                <a:latin typeface="Calibri" panose="020F0502020204030204" pitchFamily="34" charset="0"/>
              </a:rPr>
              <a:t>will be delivered in </a:t>
            </a:r>
            <a:r>
              <a:rPr lang="en-US" sz="9600" b="1" dirty="0" smtClean="0">
                <a:solidFill>
                  <a:srgbClr val="0070C0"/>
                </a:solidFill>
                <a:latin typeface="Calibri" panose="020F0502020204030204" pitchFamily="34" charset="0"/>
              </a:rPr>
              <a:t>three phases: </a:t>
            </a:r>
            <a:endParaRPr lang="en-US" sz="9600" b="1" dirty="0">
              <a:solidFill>
                <a:srgbClr val="0070C0"/>
              </a:solidFill>
              <a:latin typeface="Calibri" panose="020F0502020204030204" pitchFamily="34" charset="0"/>
            </a:endParaRPr>
          </a:p>
          <a:p>
            <a:pPr marL="0" indent="0">
              <a:lnSpc>
                <a:spcPct val="120000"/>
              </a:lnSpc>
              <a:spcBef>
                <a:spcPts val="0"/>
              </a:spcBef>
              <a:buNone/>
            </a:pPr>
            <a:r>
              <a:rPr lang="en-US" sz="7200" b="1" i="1" dirty="0" smtClean="0">
                <a:latin typeface="Calibri" panose="020F0502020204030204" pitchFamily="34" charset="0"/>
              </a:rPr>
              <a:t>Phase </a:t>
            </a:r>
            <a:r>
              <a:rPr lang="en-US" sz="7200" b="1" i="1" dirty="0">
                <a:latin typeface="Calibri" panose="020F0502020204030204" pitchFamily="34" charset="0"/>
              </a:rPr>
              <a:t>1 - Identification: </a:t>
            </a:r>
            <a:r>
              <a:rPr lang="en-US" sz="7200" i="1" dirty="0">
                <a:latin typeface="Calibri" panose="020F0502020204030204" pitchFamily="34" charset="0"/>
              </a:rPr>
              <a:t>A high-level analysis will be conducted to identify the energy </a:t>
            </a:r>
            <a:r>
              <a:rPr lang="en-US" sz="7200" i="1" dirty="0" smtClean="0">
                <a:latin typeface="Calibri" panose="020F0502020204030204" pitchFamily="34" charset="0"/>
              </a:rPr>
              <a:t>conservation potential </a:t>
            </a:r>
            <a:r>
              <a:rPr lang="en-US" sz="7200" i="1" dirty="0">
                <a:latin typeface="Calibri" panose="020F0502020204030204" pitchFamily="34" charset="0"/>
              </a:rPr>
              <a:t>of the facility. This is completed at no cost to the customer.</a:t>
            </a:r>
          </a:p>
          <a:p>
            <a:pPr marL="0" indent="0">
              <a:lnSpc>
                <a:spcPct val="120000"/>
              </a:lnSpc>
              <a:spcBef>
                <a:spcPts val="0"/>
              </a:spcBef>
              <a:buNone/>
            </a:pPr>
            <a:endParaRPr lang="en-US" sz="4000" b="1" i="1" dirty="0" smtClean="0">
              <a:latin typeface="Calibri" panose="020F0502020204030204" pitchFamily="34" charset="0"/>
            </a:endParaRPr>
          </a:p>
          <a:p>
            <a:pPr marL="0" indent="0">
              <a:lnSpc>
                <a:spcPct val="120000"/>
              </a:lnSpc>
              <a:spcBef>
                <a:spcPts val="0"/>
              </a:spcBef>
              <a:buNone/>
            </a:pPr>
            <a:r>
              <a:rPr lang="en-US" sz="7200" b="1" i="1" dirty="0" smtClean="0">
                <a:latin typeface="Calibri" panose="020F0502020204030204" pitchFamily="34" charset="0"/>
              </a:rPr>
              <a:t>Phase </a:t>
            </a:r>
            <a:r>
              <a:rPr lang="en-US" sz="7200" b="1" i="1" dirty="0">
                <a:latin typeface="Calibri" panose="020F0502020204030204" pitchFamily="34" charset="0"/>
              </a:rPr>
              <a:t>2 - Scoping: </a:t>
            </a:r>
            <a:r>
              <a:rPr lang="en-US" sz="7200" i="1" dirty="0">
                <a:latin typeface="Calibri" panose="020F0502020204030204" pitchFamily="34" charset="0"/>
              </a:rPr>
              <a:t>CenterPoint Energy will provide additional support and resources to define </a:t>
            </a:r>
            <a:r>
              <a:rPr lang="en-US" sz="7200" i="1" dirty="0" smtClean="0">
                <a:latin typeface="Calibri" panose="020F0502020204030204" pitchFamily="34" charset="0"/>
              </a:rPr>
              <a:t>and provide </a:t>
            </a:r>
            <a:r>
              <a:rPr lang="en-US" sz="7200" i="1" dirty="0">
                <a:latin typeface="Calibri" panose="020F0502020204030204" pitchFamily="34" charset="0"/>
              </a:rPr>
              <a:t>recommendations for energy-saving opportunities.</a:t>
            </a:r>
          </a:p>
          <a:p>
            <a:pPr marL="0" indent="0">
              <a:lnSpc>
                <a:spcPct val="120000"/>
              </a:lnSpc>
              <a:spcBef>
                <a:spcPts val="0"/>
              </a:spcBef>
              <a:buNone/>
            </a:pPr>
            <a:endParaRPr lang="en-US" sz="4000" b="1" i="1" dirty="0" smtClean="0">
              <a:latin typeface="Calibri" panose="020F0502020204030204" pitchFamily="34" charset="0"/>
            </a:endParaRPr>
          </a:p>
          <a:p>
            <a:pPr marL="0" indent="0">
              <a:lnSpc>
                <a:spcPct val="120000"/>
              </a:lnSpc>
              <a:spcBef>
                <a:spcPts val="0"/>
              </a:spcBef>
              <a:buNone/>
            </a:pPr>
            <a:r>
              <a:rPr lang="en-US" sz="7200" b="1" i="1" dirty="0" smtClean="0">
                <a:latin typeface="Calibri" panose="020F0502020204030204" pitchFamily="34" charset="0"/>
              </a:rPr>
              <a:t>Phase </a:t>
            </a:r>
            <a:r>
              <a:rPr lang="en-US" sz="7200" b="1" i="1" dirty="0">
                <a:latin typeface="Calibri" panose="020F0502020204030204" pitchFamily="34" charset="0"/>
              </a:rPr>
              <a:t>3 – Implementation: </a:t>
            </a:r>
            <a:r>
              <a:rPr lang="en-US" sz="7200" i="1" dirty="0">
                <a:latin typeface="Calibri" panose="020F0502020204030204" pitchFamily="34" charset="0"/>
              </a:rPr>
              <a:t>CenterPoint Energy will work with the customer to put in place a schedule with energy-saving goals and cost-savings estimates. Measures implemented as a result of this schedule will be eligible for CIP rebates to offset the cost of the facility upgrades.</a:t>
            </a:r>
          </a:p>
        </p:txBody>
      </p:sp>
      <p:sp>
        <p:nvSpPr>
          <p:cNvPr id="8" name="Slide Number Placeholder 7"/>
          <p:cNvSpPr>
            <a:spLocks noGrp="1"/>
          </p:cNvSpPr>
          <p:nvPr>
            <p:ph type="sldNum" sz="quarter" idx="12"/>
          </p:nvPr>
        </p:nvSpPr>
        <p:spPr/>
        <p:txBody>
          <a:bodyPr/>
          <a:lstStyle/>
          <a:p>
            <a:fld id="{F5D516CA-C0A0-486B-81C4-FEFF09F199BD}" type="slidenum">
              <a:rPr lang="en-US" smtClean="0"/>
              <a:pPr/>
              <a:t>44</a:t>
            </a:fld>
            <a:endParaRPr lang="en-US" dirty="0"/>
          </a:p>
        </p:txBody>
      </p:sp>
    </p:spTree>
    <p:extLst>
      <p:ext uri="{BB962C8B-B14F-4D97-AF65-F5344CB8AC3E}">
        <p14:creationId xmlns:p14="http://schemas.microsoft.com/office/powerpoint/2010/main" val="32864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t>45</a:t>
            </a:fld>
            <a:endParaRPr lang="en-US" dirty="0"/>
          </a:p>
        </p:txBody>
      </p:sp>
      <p:sp>
        <p:nvSpPr>
          <p:cNvPr id="3" name="Rectangle 2"/>
          <p:cNvSpPr/>
          <p:nvPr/>
        </p:nvSpPr>
        <p:spPr>
          <a:xfrm>
            <a:off x="4857750" y="5787264"/>
            <a:ext cx="2959100" cy="369332"/>
          </a:xfrm>
          <a:prstGeom prst="rect">
            <a:avLst/>
          </a:prstGeom>
        </p:spPr>
        <p:txBody>
          <a:bodyPr wrap="square">
            <a:spAutoFit/>
          </a:bodyPr>
          <a:lstStyle/>
          <a:p>
            <a:r>
              <a:rPr lang="en-US" dirty="0"/>
              <a:t>http://www.graphet.com/</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1638300"/>
            <a:ext cx="2903537" cy="466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4"/>
          <p:cNvSpPr txBox="1">
            <a:spLocks/>
          </p:cNvSpPr>
          <p:nvPr/>
        </p:nvSpPr>
        <p:spPr>
          <a:xfrm>
            <a:off x="3917951" y="1869107"/>
            <a:ext cx="5048250" cy="368079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Graphet,</a:t>
            </a:r>
            <a:r>
              <a:rPr kumimoji="0" lang="en-US" sz="3200" b="0" i="0" u="none" strike="noStrike" kern="1200" cap="none" spc="0" normalizeH="0" noProof="0" dirty="0" smtClean="0">
                <a:ln>
                  <a:noFill/>
                </a:ln>
                <a:solidFill>
                  <a:sysClr val="windowText" lastClr="000000"/>
                </a:solidFill>
                <a:effectLst/>
                <a:uLnTx/>
                <a:uFillTx/>
                <a:latin typeface="Calibri"/>
                <a:ea typeface="+mn-ea"/>
                <a:cs typeface="+mn-cs"/>
              </a:rPr>
              <a:t> Inc. Overview</a:t>
            </a: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a:rPr>
              <a:t>Objective,</a:t>
            </a:r>
            <a:r>
              <a:rPr kumimoji="0" lang="en-US" sz="2400" b="0" i="0" u="none" strike="noStrike" kern="1200" cap="none" spc="0" normalizeH="0" noProof="0" dirty="0" smtClean="0">
                <a:ln>
                  <a:noFill/>
                </a:ln>
                <a:solidFill>
                  <a:schemeClr val="tx1"/>
                </a:solidFill>
                <a:effectLst/>
                <a:uLnTx/>
                <a:uFillTx/>
                <a:latin typeface="Calibri"/>
              </a:rPr>
              <a:t> fact-based solutions provider</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smtClean="0">
                <a:solidFill>
                  <a:schemeClr val="tx1"/>
                </a:solidFill>
                <a:latin typeface="Calibri"/>
              </a:rPr>
              <a:t>Expertise for sustainable energy conservation</a:t>
            </a:r>
            <a:endParaRPr kumimoji="0" lang="en-US" sz="2400" b="0" i="0" u="none" strike="noStrike" kern="1200" cap="none" spc="0" normalizeH="0" noProof="0" dirty="0" smtClean="0">
              <a:ln>
                <a:noFill/>
              </a:ln>
              <a:solidFill>
                <a:schemeClr val="tx1"/>
              </a:solidFill>
              <a:effectLst/>
              <a:uLnTx/>
              <a:uFillTx/>
              <a:latin typeface="Calibri"/>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baseline="0" dirty="0" smtClean="0">
                <a:solidFill>
                  <a:schemeClr val="tx1"/>
                </a:solidFill>
                <a:latin typeface="Calibri"/>
              </a:rPr>
              <a:t>Vendor</a:t>
            </a:r>
            <a:r>
              <a:rPr lang="en-US" sz="2400" dirty="0">
                <a:solidFill>
                  <a:schemeClr val="tx1"/>
                </a:solidFill>
                <a:latin typeface="Calibri"/>
              </a:rPr>
              <a:t>-</a:t>
            </a:r>
            <a:r>
              <a:rPr lang="en-US" sz="2400" dirty="0" smtClean="0">
                <a:solidFill>
                  <a:schemeClr val="tx1"/>
                </a:solidFill>
                <a:latin typeface="Calibri"/>
              </a:rPr>
              <a:t>neutral</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Calibri"/>
              </a:rPr>
              <a:t>190+</a:t>
            </a:r>
            <a:r>
              <a:rPr kumimoji="0" lang="en-US" sz="2400" b="0" i="0" u="none" strike="noStrike" kern="1200" cap="none" spc="0" normalizeH="0" noProof="0" dirty="0" smtClean="0">
                <a:ln>
                  <a:noFill/>
                </a:ln>
                <a:solidFill>
                  <a:schemeClr val="tx1"/>
                </a:solidFill>
                <a:effectLst/>
                <a:uLnTx/>
                <a:uFillTx/>
                <a:latin typeface="Calibri"/>
              </a:rPr>
              <a:t> energy diagnostic sessions conducted</a:t>
            </a:r>
          </a:p>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
        <p:nvSpPr>
          <p:cNvPr id="7" name="Rectangle 2"/>
          <p:cNvSpPr>
            <a:spLocks noGrp="1" noChangeArrowheads="1"/>
          </p:cNvSpPr>
          <p:nvPr>
            <p:ph type="title"/>
          </p:nvPr>
        </p:nvSpPr>
        <p:spPr>
          <a:xfrm>
            <a:off x="311151" y="214440"/>
            <a:ext cx="6492240" cy="1005840"/>
          </a:xfrm>
        </p:spPr>
        <p:txBody>
          <a:bodyPr>
            <a:normAutofit/>
          </a:bodyPr>
          <a:lstStyle/>
          <a:p>
            <a:r>
              <a:rPr lang="en-US" altLang="en-US" sz="2200" dirty="0" smtClean="0"/>
              <a:t>2017 C &amp; I Rebate Programs &amp; Services</a:t>
            </a:r>
            <a:r>
              <a:rPr lang="en-US" altLang="en-US" dirty="0" smtClean="0"/>
              <a:t/>
            </a:r>
            <a:br>
              <a:rPr lang="en-US" altLang="en-US" dirty="0" smtClean="0"/>
            </a:br>
            <a:r>
              <a:rPr lang="en-US" altLang="en-US" dirty="0" smtClean="0"/>
              <a:t>Process Efficiency</a:t>
            </a:r>
          </a:p>
        </p:txBody>
      </p:sp>
    </p:spTree>
    <p:extLst>
      <p:ext uri="{BB962C8B-B14F-4D97-AF65-F5344CB8AC3E}">
        <p14:creationId xmlns:p14="http://schemas.microsoft.com/office/powerpoint/2010/main" val="54545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t>46</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77" y="1479389"/>
            <a:ext cx="6712098" cy="4598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77676" y="6264279"/>
            <a:ext cx="7851923" cy="369332"/>
          </a:xfrm>
          <a:prstGeom prst="rect">
            <a:avLst/>
          </a:prstGeom>
        </p:spPr>
        <p:txBody>
          <a:bodyPr wrap="square">
            <a:spAutoFit/>
          </a:bodyPr>
          <a:lstStyle/>
          <a:p>
            <a:r>
              <a:rPr lang="en-US" dirty="0" smtClean="0"/>
              <a:t>For more information visit </a:t>
            </a:r>
            <a:r>
              <a:rPr lang="en-US" dirty="0" smtClean="0">
                <a:solidFill>
                  <a:srgbClr val="00B0F0"/>
                </a:solidFill>
              </a:rPr>
              <a:t>http</a:t>
            </a:r>
            <a:r>
              <a:rPr lang="en-US" dirty="0">
                <a:solidFill>
                  <a:srgbClr val="00B0F0"/>
                </a:solidFill>
              </a:rPr>
              <a:t>://</a:t>
            </a:r>
            <a:r>
              <a:rPr lang="en-US" dirty="0" smtClean="0">
                <a:solidFill>
                  <a:srgbClr val="00B0F0"/>
                </a:solidFill>
              </a:rPr>
              <a:t>www.envinta.com</a:t>
            </a:r>
            <a:endParaRPr lang="en-US" dirty="0">
              <a:solidFill>
                <a:srgbClr val="00B0F0"/>
              </a:solidFill>
            </a:endParaRPr>
          </a:p>
        </p:txBody>
      </p:sp>
      <p:sp>
        <p:nvSpPr>
          <p:cNvPr id="6" name="Rectangle 2"/>
          <p:cNvSpPr>
            <a:spLocks noGrp="1" noChangeArrowheads="1"/>
          </p:cNvSpPr>
          <p:nvPr>
            <p:ph type="title"/>
          </p:nvPr>
        </p:nvSpPr>
        <p:spPr>
          <a:xfrm>
            <a:off x="311151" y="214440"/>
            <a:ext cx="6492240" cy="1005840"/>
          </a:xfrm>
        </p:spPr>
        <p:txBody>
          <a:bodyPr>
            <a:normAutofit/>
          </a:bodyPr>
          <a:lstStyle/>
          <a:p>
            <a:r>
              <a:rPr lang="en-US" altLang="en-US" sz="2200" dirty="0" smtClean="0"/>
              <a:t>2017 C &amp; I Rebate Programs &amp; Services</a:t>
            </a:r>
            <a:r>
              <a:rPr lang="en-US" altLang="en-US" dirty="0" smtClean="0"/>
              <a:t/>
            </a:r>
            <a:br>
              <a:rPr lang="en-US" altLang="en-US" dirty="0" smtClean="0"/>
            </a:br>
            <a:r>
              <a:rPr lang="en-US" altLang="en-US" dirty="0" smtClean="0"/>
              <a:t>Process Efficiency</a:t>
            </a:r>
          </a:p>
        </p:txBody>
      </p:sp>
    </p:spTree>
    <p:extLst>
      <p:ext uri="{BB962C8B-B14F-4D97-AF65-F5344CB8AC3E}">
        <p14:creationId xmlns:p14="http://schemas.microsoft.com/office/powerpoint/2010/main" val="4129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AD191B-EC79-44DF-9A66-5B2CE6AC23F7}" type="slidenum">
              <a:rPr lang="en-US" smtClean="0"/>
              <a:t>47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35" y="1559639"/>
            <a:ext cx="8154365" cy="485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311151" y="214440"/>
            <a:ext cx="6492240" cy="1005840"/>
          </a:xfrm>
        </p:spPr>
        <p:txBody>
          <a:bodyPr>
            <a:normAutofit/>
          </a:bodyPr>
          <a:lstStyle/>
          <a:p>
            <a:r>
              <a:rPr lang="en-US" altLang="en-US" sz="2200" dirty="0" smtClean="0"/>
              <a:t>2017 C &amp; I Rebate Programs &amp; Services</a:t>
            </a:r>
            <a:r>
              <a:rPr lang="en-US" altLang="en-US" dirty="0" smtClean="0"/>
              <a:t/>
            </a:r>
            <a:br>
              <a:rPr lang="en-US" altLang="en-US" dirty="0" smtClean="0"/>
            </a:br>
            <a:r>
              <a:rPr lang="en-US" altLang="en-US" dirty="0" smtClean="0"/>
              <a:t>Process Efficiency</a:t>
            </a:r>
          </a:p>
        </p:txBody>
      </p:sp>
    </p:spTree>
    <p:extLst>
      <p:ext uri="{BB962C8B-B14F-4D97-AF65-F5344CB8AC3E}">
        <p14:creationId xmlns:p14="http://schemas.microsoft.com/office/powerpoint/2010/main" val="56479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Slide Number Placeholder 2"/>
          <p:cNvSpPr>
            <a:spLocks noGrp="1"/>
          </p:cNvSpPr>
          <p:nvPr>
            <p:ph type="sldNum" sz="quarter" idx="12"/>
          </p:nvPr>
        </p:nvSpPr>
        <p:spPr/>
        <p:txBody>
          <a:bodyPr/>
          <a:lstStyle/>
          <a:p>
            <a:fld id="{3FAD191B-EC79-44DF-9A66-5B2CE6AC23F7}" type="slidenum">
              <a:rPr lang="en-US" smtClean="0"/>
              <a:t>48</a:t>
            </a:fld>
            <a:endParaRPr lang="en-US" dirty="0"/>
          </a:p>
        </p:txBody>
      </p:sp>
      <p:sp>
        <p:nvSpPr>
          <p:cNvPr id="6" name="TextBox 1"/>
          <p:cNvSpPr txBox="1">
            <a:spLocks noChangeArrowheads="1"/>
          </p:cNvSpPr>
          <p:nvPr/>
        </p:nvSpPr>
        <p:spPr bwMode="auto">
          <a:xfrm>
            <a:off x="0" y="1257299"/>
            <a:ext cx="5527963" cy="551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defRPr sz="2800" b="1">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10000"/>
              </a:spcBef>
              <a:buClr>
                <a:schemeClr val="accent2"/>
              </a:buClr>
              <a:buSzPct val="70000"/>
              <a:buFont typeface="Wingdings" pitchFamily="2" charset="2"/>
              <a:buChar char="n"/>
              <a:defRPr sz="2400">
                <a:solidFill>
                  <a:schemeClr val="tx1"/>
                </a:solidFill>
                <a:latin typeface="Arial" charset="0"/>
              </a:defRPr>
            </a:lvl3pPr>
            <a:lvl4pPr marL="1600200" indent="-228600" eaLnBrk="0" hangingPunct="0">
              <a:spcBef>
                <a:spcPct val="10000"/>
              </a:spcBef>
              <a:buClr>
                <a:schemeClr val="hlink"/>
              </a:buClr>
              <a:buSzPct val="70000"/>
              <a:buFont typeface="Wingdings" pitchFamily="2" charset="2"/>
              <a:buChar char="u"/>
              <a:defRPr sz="2000">
                <a:solidFill>
                  <a:schemeClr val="tx1"/>
                </a:solidFill>
                <a:latin typeface="Arial" charset="0"/>
              </a:defRPr>
            </a:lvl4pPr>
            <a:lvl5pPr marL="2057400" indent="-228600" eaLnBrk="0" hangingPunct="0">
              <a:spcBef>
                <a:spcPct val="10000"/>
              </a:spcBef>
              <a:buClr>
                <a:schemeClr val="folHlink"/>
              </a:buClr>
              <a:buChar char="–"/>
              <a:defRPr>
                <a:solidFill>
                  <a:schemeClr val="tx1"/>
                </a:solidFill>
                <a:latin typeface="Arial" charset="0"/>
              </a:defRPr>
            </a:lvl5pPr>
            <a:lvl6pPr marL="2514600" indent="-228600" eaLnBrk="0" fontAlgn="base" hangingPunct="0">
              <a:spcBef>
                <a:spcPct val="10000"/>
              </a:spcBef>
              <a:spcAft>
                <a:spcPct val="0"/>
              </a:spcAft>
              <a:buClr>
                <a:schemeClr val="folHlink"/>
              </a:buClr>
              <a:buChar char="–"/>
              <a:defRPr>
                <a:solidFill>
                  <a:schemeClr val="tx1"/>
                </a:solidFill>
                <a:latin typeface="Arial" charset="0"/>
              </a:defRPr>
            </a:lvl6pPr>
            <a:lvl7pPr marL="2971800" indent="-228600" eaLnBrk="0" fontAlgn="base" hangingPunct="0">
              <a:spcBef>
                <a:spcPct val="10000"/>
              </a:spcBef>
              <a:spcAft>
                <a:spcPct val="0"/>
              </a:spcAft>
              <a:buClr>
                <a:schemeClr val="folHlink"/>
              </a:buClr>
              <a:buChar char="–"/>
              <a:defRPr>
                <a:solidFill>
                  <a:schemeClr val="tx1"/>
                </a:solidFill>
                <a:latin typeface="Arial" charset="0"/>
              </a:defRPr>
            </a:lvl7pPr>
            <a:lvl8pPr marL="3429000" indent="-228600" eaLnBrk="0" fontAlgn="base" hangingPunct="0">
              <a:spcBef>
                <a:spcPct val="10000"/>
              </a:spcBef>
              <a:spcAft>
                <a:spcPct val="0"/>
              </a:spcAft>
              <a:buClr>
                <a:schemeClr val="folHlink"/>
              </a:buClr>
              <a:buChar char="–"/>
              <a:defRPr>
                <a:solidFill>
                  <a:schemeClr val="tx1"/>
                </a:solidFill>
                <a:latin typeface="Arial" charset="0"/>
              </a:defRPr>
            </a:lvl8pPr>
            <a:lvl9pPr marL="3886200" indent="-228600" eaLnBrk="0" fontAlgn="base" hangingPunct="0">
              <a:spcBef>
                <a:spcPct val="10000"/>
              </a:spcBef>
              <a:spcAft>
                <a:spcPct val="0"/>
              </a:spcAft>
              <a:buClr>
                <a:schemeClr val="folHlink"/>
              </a:buClr>
              <a:buChar char="–"/>
              <a:defRPr>
                <a:solidFill>
                  <a:schemeClr val="tx1"/>
                </a:solidFill>
                <a:latin typeface="Arial" charset="0"/>
              </a:defRPr>
            </a:lvl9pPr>
          </a:lstStyle>
          <a:p>
            <a:pPr eaLnBrk="1" hangingPunct="1">
              <a:spcBef>
                <a:spcPct val="0"/>
              </a:spcBef>
            </a:pPr>
            <a:r>
              <a:rPr lang="en-US" altLang="en-US" sz="2000" dirty="0" smtClean="0"/>
              <a:t>Trade </a:t>
            </a:r>
            <a:r>
              <a:rPr lang="en-US" altLang="en-US" sz="2000" dirty="0"/>
              <a:t>Ally Representative</a:t>
            </a:r>
          </a:p>
          <a:p>
            <a:pPr eaLnBrk="1" hangingPunct="1">
              <a:spcBef>
                <a:spcPct val="0"/>
              </a:spcBef>
            </a:pPr>
            <a:r>
              <a:rPr lang="en-US" altLang="en-US" sz="1600" b="0" dirty="0"/>
              <a:t>Dave Poretti</a:t>
            </a:r>
          </a:p>
          <a:p>
            <a:pPr eaLnBrk="1" hangingPunct="1">
              <a:spcBef>
                <a:spcPct val="0"/>
              </a:spcBef>
            </a:pPr>
            <a:r>
              <a:rPr lang="en-US" altLang="en-US" sz="1600" b="0" dirty="0"/>
              <a:t>612-321-4386</a:t>
            </a:r>
          </a:p>
          <a:p>
            <a:pPr eaLnBrk="1" hangingPunct="1">
              <a:spcBef>
                <a:spcPct val="0"/>
              </a:spcBef>
            </a:pPr>
            <a:r>
              <a:rPr lang="en-US" altLang="en-US" sz="1600" b="0" dirty="0" smtClean="0">
                <a:hlinkClick r:id="rId3"/>
              </a:rPr>
              <a:t>David.Poretti@CenterPointEnergy.com</a:t>
            </a:r>
            <a:endParaRPr lang="en-US" altLang="en-US" sz="1600" b="0" dirty="0"/>
          </a:p>
          <a:p>
            <a:pPr eaLnBrk="1" hangingPunct="1">
              <a:spcBef>
                <a:spcPct val="0"/>
              </a:spcBef>
            </a:pPr>
            <a:endParaRPr lang="en-US" altLang="en-US" sz="1600" b="0" dirty="0" smtClean="0"/>
          </a:p>
          <a:p>
            <a:pPr eaLnBrk="1" hangingPunct="1">
              <a:spcBef>
                <a:spcPct val="0"/>
              </a:spcBef>
            </a:pPr>
            <a:endParaRPr lang="en-US" altLang="en-US" sz="1600" b="0" dirty="0"/>
          </a:p>
          <a:p>
            <a:pPr eaLnBrk="1" hangingPunct="1">
              <a:spcBef>
                <a:spcPct val="0"/>
              </a:spcBef>
            </a:pPr>
            <a:r>
              <a:rPr lang="en-US" altLang="en-US" sz="2000" dirty="0" smtClean="0"/>
              <a:t>Technical </a:t>
            </a:r>
            <a:r>
              <a:rPr lang="en-US" altLang="en-US" sz="2000" dirty="0"/>
              <a:t>Sales Engineers </a:t>
            </a:r>
          </a:p>
          <a:p>
            <a:pPr eaLnBrk="1" hangingPunct="1">
              <a:spcBef>
                <a:spcPct val="0"/>
              </a:spcBef>
            </a:pPr>
            <a:r>
              <a:rPr lang="en-US" altLang="en-US" sz="1600" b="0" dirty="0"/>
              <a:t>Brent Casmey</a:t>
            </a:r>
          </a:p>
          <a:p>
            <a:pPr eaLnBrk="1" hangingPunct="1">
              <a:spcBef>
                <a:spcPct val="0"/>
              </a:spcBef>
            </a:pPr>
            <a:r>
              <a:rPr lang="en-US" altLang="en-US" sz="1600" b="0" dirty="0"/>
              <a:t>612-321-4342</a:t>
            </a:r>
          </a:p>
          <a:p>
            <a:pPr eaLnBrk="1" hangingPunct="1">
              <a:spcBef>
                <a:spcPct val="0"/>
              </a:spcBef>
            </a:pPr>
            <a:r>
              <a:rPr lang="en-US" altLang="en-US" sz="1600" b="0" dirty="0" smtClean="0">
                <a:hlinkClick r:id="rId4"/>
              </a:rPr>
              <a:t>Brent.Casmey@CenterPointEnergy.com</a:t>
            </a:r>
            <a:endParaRPr lang="en-US" altLang="en-US" sz="1600" b="0" dirty="0"/>
          </a:p>
          <a:p>
            <a:pPr eaLnBrk="1" hangingPunct="1">
              <a:spcBef>
                <a:spcPct val="0"/>
              </a:spcBef>
            </a:pPr>
            <a:endParaRPr lang="en-US" altLang="en-US" sz="1600" b="0" dirty="0" smtClean="0"/>
          </a:p>
          <a:p>
            <a:pPr eaLnBrk="1" hangingPunct="1">
              <a:spcBef>
                <a:spcPct val="0"/>
              </a:spcBef>
            </a:pPr>
            <a:endParaRPr lang="en-US" altLang="en-US" sz="1600" b="0" dirty="0"/>
          </a:p>
          <a:p>
            <a:pPr eaLnBrk="1" hangingPunct="1">
              <a:spcBef>
                <a:spcPct val="0"/>
              </a:spcBef>
            </a:pPr>
            <a:r>
              <a:rPr lang="en-US" altLang="en-US" sz="1600" b="0" dirty="0"/>
              <a:t>Eric Johansen</a:t>
            </a:r>
          </a:p>
          <a:p>
            <a:pPr eaLnBrk="1" hangingPunct="1">
              <a:spcBef>
                <a:spcPct val="0"/>
              </a:spcBef>
            </a:pPr>
            <a:r>
              <a:rPr lang="en-US" altLang="en-US" sz="1600" b="0" dirty="0"/>
              <a:t>612-321-4357</a:t>
            </a:r>
          </a:p>
          <a:p>
            <a:pPr algn="just" eaLnBrk="1" hangingPunct="1">
              <a:spcBef>
                <a:spcPct val="0"/>
              </a:spcBef>
            </a:pPr>
            <a:r>
              <a:rPr lang="en-US" altLang="en-US" sz="1600" b="0" dirty="0" smtClean="0">
                <a:hlinkClick r:id="rId5"/>
              </a:rPr>
              <a:t>Eric.Johansen@CenterPointEnergy.com</a:t>
            </a:r>
            <a:endParaRPr lang="en-US" altLang="en-US" sz="1600" b="0" dirty="0"/>
          </a:p>
          <a:p>
            <a:pPr eaLnBrk="1" hangingPunct="1">
              <a:spcBef>
                <a:spcPct val="0"/>
              </a:spcBef>
            </a:pPr>
            <a:endParaRPr lang="en-US" altLang="en-US" sz="1600" b="0" dirty="0" smtClean="0"/>
          </a:p>
          <a:p>
            <a:pPr eaLnBrk="1" hangingPunct="1">
              <a:spcBef>
                <a:spcPct val="0"/>
              </a:spcBef>
            </a:pPr>
            <a:endParaRPr lang="en-US" altLang="en-US" sz="1600" b="0" dirty="0" smtClean="0"/>
          </a:p>
          <a:p>
            <a:pPr eaLnBrk="1" hangingPunct="1">
              <a:spcBef>
                <a:spcPct val="0"/>
              </a:spcBef>
            </a:pPr>
            <a:r>
              <a:rPr lang="en-US" altLang="en-US" sz="1600" b="0" dirty="0" smtClean="0"/>
              <a:t>Nick </a:t>
            </a:r>
            <a:r>
              <a:rPr lang="en-US" altLang="en-US" sz="1600" b="0" dirty="0"/>
              <a:t>VanDuzee</a:t>
            </a:r>
          </a:p>
          <a:p>
            <a:pPr eaLnBrk="1" hangingPunct="1">
              <a:spcBef>
                <a:spcPct val="0"/>
              </a:spcBef>
            </a:pPr>
            <a:r>
              <a:rPr lang="en-US" altLang="en-US" sz="1600" b="0" dirty="0"/>
              <a:t>612-321-4336</a:t>
            </a:r>
          </a:p>
          <a:p>
            <a:pPr eaLnBrk="1" hangingPunct="1">
              <a:spcBef>
                <a:spcPct val="0"/>
              </a:spcBef>
            </a:pPr>
            <a:r>
              <a:rPr lang="en-US" altLang="en-US" sz="1600" b="0" dirty="0" smtClean="0">
                <a:hlinkClick r:id="rId6"/>
              </a:rPr>
              <a:t>Nicholas.VanDuzee@CenterPointEnergy.com</a:t>
            </a:r>
            <a:endParaRPr lang="en-US" altLang="en-US" sz="1600" b="0" dirty="0"/>
          </a:p>
          <a:p>
            <a:pPr eaLnBrk="1" hangingPunct="1">
              <a:spcBef>
                <a:spcPct val="0"/>
              </a:spcBef>
            </a:pPr>
            <a:endParaRPr lang="en-US" altLang="en-US" sz="1600" b="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346" y="1348509"/>
            <a:ext cx="874272" cy="10074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9986" y="2858472"/>
            <a:ext cx="823632" cy="949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9144" y="4107666"/>
            <a:ext cx="885114" cy="10199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0646"/>
          <a:stretch/>
        </p:blipFill>
        <p:spPr bwMode="auto">
          <a:xfrm>
            <a:off x="4359144" y="5486400"/>
            <a:ext cx="908334" cy="1136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2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5D516CA-C0A0-486B-81C4-FEFF09F199BD}" type="slidenum">
              <a:rPr lang="en-US" smtClean="0"/>
              <a:pPr/>
              <a:t>49</a:t>
            </a:fld>
            <a:endParaRPr lang="en-US" dirty="0"/>
          </a:p>
        </p:txBody>
      </p:sp>
      <p:sp>
        <p:nvSpPr>
          <p:cNvPr id="6" name="Rectangle 3"/>
          <p:cNvSpPr txBox="1">
            <a:spLocks noChangeArrowheads="1"/>
          </p:cNvSpPr>
          <p:nvPr/>
        </p:nvSpPr>
        <p:spPr>
          <a:xfrm>
            <a:off x="3116580" y="3098800"/>
            <a:ext cx="2787650" cy="731843"/>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dirty="0" smtClean="0"/>
              <a:t>Questions?</a:t>
            </a:r>
          </a:p>
        </p:txBody>
      </p:sp>
      <p:sp>
        <p:nvSpPr>
          <p:cNvPr id="7" name="Rectangle 3"/>
          <p:cNvSpPr txBox="1">
            <a:spLocks noChangeArrowheads="1"/>
          </p:cNvSpPr>
          <p:nvPr/>
        </p:nvSpPr>
        <p:spPr>
          <a:xfrm>
            <a:off x="3116580" y="4766934"/>
            <a:ext cx="2787650" cy="731843"/>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smtClean="0"/>
              <a:t>Thank You!</a:t>
            </a:r>
          </a:p>
        </p:txBody>
      </p:sp>
    </p:spTree>
    <p:extLst>
      <p:ext uri="{BB962C8B-B14F-4D97-AF65-F5344CB8AC3E}">
        <p14:creationId xmlns:p14="http://schemas.microsoft.com/office/powerpoint/2010/main" val="142437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dirty="0" smtClean="0"/>
              <a:t>Next Generation Energy Act 2007</a:t>
            </a:r>
          </a:p>
        </p:txBody>
      </p:sp>
      <p:sp>
        <p:nvSpPr>
          <p:cNvPr id="8" name="Slide Number Placeholder 7"/>
          <p:cNvSpPr>
            <a:spLocks noGrp="1"/>
          </p:cNvSpPr>
          <p:nvPr>
            <p:ph type="sldNum" sz="quarter" idx="12"/>
          </p:nvPr>
        </p:nvSpPr>
        <p:spPr/>
        <p:txBody>
          <a:bodyPr/>
          <a:lstStyle/>
          <a:p>
            <a:fld id="{F5D516CA-C0A0-486B-81C4-FEFF09F199BD}" type="slidenum">
              <a:rPr lang="en-US" smtClean="0"/>
              <a:pPr/>
              <a:t>5</a:t>
            </a:fld>
            <a:endParaRPr lang="en-US" dirty="0"/>
          </a:p>
        </p:txBody>
      </p:sp>
      <p:sp>
        <p:nvSpPr>
          <p:cNvPr id="12" name="Content Placeholder 1"/>
          <p:cNvSpPr txBox="1">
            <a:spLocks/>
          </p:cNvSpPr>
          <p:nvPr/>
        </p:nvSpPr>
        <p:spPr>
          <a:xfrm>
            <a:off x="361950" y="1452557"/>
            <a:ext cx="8420100" cy="502952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smtClean="0"/>
              <a:t>Laws of Minnesota, 2007, Ch. 136</a:t>
            </a:r>
          </a:p>
          <a:p>
            <a:pPr marL="0" indent="0">
              <a:buNone/>
            </a:pPr>
            <a:r>
              <a:rPr lang="en-US" sz="3600" dirty="0" smtClean="0"/>
              <a:t>(Art. 1, Sec. 2, </a:t>
            </a:r>
            <a:r>
              <a:rPr lang="en-US" sz="3600" dirty="0" err="1" smtClean="0"/>
              <a:t>Subd</a:t>
            </a:r>
            <a:r>
              <a:rPr lang="en-US" sz="3600" dirty="0" smtClean="0"/>
              <a:t>. 2)</a:t>
            </a:r>
          </a:p>
          <a:p>
            <a:pPr marL="0" indent="0">
              <a:buNone/>
            </a:pPr>
            <a:endParaRPr lang="en-US" sz="3600" dirty="0" smtClean="0"/>
          </a:p>
          <a:p>
            <a:pPr marL="0" indent="0">
              <a:buNone/>
            </a:pPr>
            <a:r>
              <a:rPr lang="en-US" sz="3600" dirty="0" smtClean="0"/>
              <a:t>Energy Policy Goals.  </a:t>
            </a:r>
          </a:p>
          <a:p>
            <a:pPr marL="0" indent="0">
              <a:buNone/>
            </a:pPr>
            <a:r>
              <a:rPr lang="en-US" sz="3600" dirty="0" smtClean="0"/>
              <a:t>It is the policy of the </a:t>
            </a:r>
          </a:p>
          <a:p>
            <a:pPr marL="0" indent="0">
              <a:buNone/>
            </a:pPr>
            <a:r>
              <a:rPr lang="en-US" sz="3600" dirty="0" smtClean="0"/>
              <a:t>State of Minnesota that:</a:t>
            </a:r>
          </a:p>
          <a:p>
            <a:pPr marL="0" indent="0">
              <a:buNone/>
            </a:pPr>
            <a:endParaRPr lang="en-US" sz="3600" dirty="0" smtClean="0"/>
          </a:p>
          <a:p>
            <a:pPr marL="803275" lvl="1" indent="-457200">
              <a:buAutoNum type="arabicPeriod"/>
            </a:pPr>
            <a:r>
              <a:rPr lang="en-US" sz="3200" dirty="0" smtClean="0"/>
              <a:t>The </a:t>
            </a:r>
            <a:r>
              <a:rPr lang="en-US" sz="3200" dirty="0"/>
              <a:t>per capita use of fossil fuel as an energy input be reduced by 15 </a:t>
            </a:r>
            <a:r>
              <a:rPr lang="en-US" sz="3200" dirty="0" smtClean="0"/>
              <a:t>percent…through </a:t>
            </a:r>
            <a:r>
              <a:rPr lang="en-US" sz="3200" dirty="0"/>
              <a:t>increased reliance on energy efficiency and renewable </a:t>
            </a:r>
            <a:r>
              <a:rPr lang="en-US" sz="3200" dirty="0" smtClean="0"/>
              <a:t>energy alternatives</a:t>
            </a:r>
            <a:r>
              <a:rPr lang="en-US" sz="3200" dirty="0"/>
              <a:t>; and </a:t>
            </a:r>
            <a:endParaRPr lang="en-US" sz="3200" dirty="0" smtClean="0"/>
          </a:p>
          <a:p>
            <a:pPr marL="803275" lvl="1" indent="-457200">
              <a:buAutoNum type="arabicPeriod"/>
            </a:pPr>
            <a:r>
              <a:rPr lang="en-US" sz="3200" dirty="0" smtClean="0"/>
              <a:t>25% of the total energy used in the state be derived from renewable energy resources by the year 2025.</a:t>
            </a:r>
          </a:p>
          <a:p>
            <a:pPr marL="346075" lvl="1" indent="0">
              <a:buNone/>
            </a:pPr>
            <a:endParaRPr lang="en-US" dirty="0" smtClean="0"/>
          </a:p>
          <a:p>
            <a:pPr marL="346075" lvl="1"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2051" name="Picture 3" descr="C:\Users\00222297\Desktop\e30014-20070222-pawlentysig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880" y="1452557"/>
            <a:ext cx="2946399"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466080" y="3662357"/>
            <a:ext cx="2997199" cy="397344"/>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2800" b="1" kern="1200" baseline="0">
                <a:solidFill>
                  <a:srgbClr val="0070C0"/>
                </a:solidFill>
                <a:effectLst/>
                <a:latin typeface="+mj-lt"/>
                <a:ea typeface="+mj-ea"/>
                <a:cs typeface="+mj-cs"/>
              </a:defRPr>
            </a:lvl1pPr>
          </a:lstStyle>
          <a:p>
            <a:r>
              <a:rPr lang="en-US" sz="1050" b="0" dirty="0" err="1">
                <a:solidFill>
                  <a:schemeClr val="tx1"/>
                </a:solidFill>
              </a:rPr>
              <a:t>Pawlenty</a:t>
            </a:r>
            <a:r>
              <a:rPr lang="en-US" sz="1050" b="0" dirty="0">
                <a:solidFill>
                  <a:schemeClr val="tx1"/>
                </a:solidFill>
              </a:rPr>
              <a:t> signs renewable energy bill in 2007. </a:t>
            </a:r>
          </a:p>
          <a:p>
            <a:r>
              <a:rPr lang="en-US" sz="1050" b="0" i="1" dirty="0" smtClean="0">
                <a:solidFill>
                  <a:schemeClr val="tx1"/>
                </a:solidFill>
              </a:rPr>
              <a:t>Tom </a:t>
            </a:r>
            <a:r>
              <a:rPr lang="en-US" sz="1050" b="0" i="1" dirty="0">
                <a:solidFill>
                  <a:schemeClr val="tx1"/>
                </a:solidFill>
              </a:rPr>
              <a:t>Scheck / MPR News</a:t>
            </a:r>
            <a:endParaRPr lang="en-US" altLang="en-US" sz="1050" b="0" dirty="0" smtClean="0">
              <a:solidFill>
                <a:schemeClr val="tx1"/>
              </a:solidFill>
            </a:endParaRPr>
          </a:p>
        </p:txBody>
      </p:sp>
    </p:spTree>
    <p:extLst>
      <p:ext uri="{BB962C8B-B14F-4D97-AF65-F5344CB8AC3E}">
        <p14:creationId xmlns:p14="http://schemas.microsoft.com/office/powerpoint/2010/main" val="379187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72111" y="158560"/>
            <a:ext cx="6492240" cy="1005840"/>
          </a:xfrm>
        </p:spPr>
        <p:txBody>
          <a:bodyPr/>
          <a:lstStyle/>
          <a:p>
            <a:r>
              <a:rPr lang="en-US" altLang="en-US" dirty="0" smtClean="0"/>
              <a:t>Next Generation Energy Act 2007</a:t>
            </a:r>
          </a:p>
        </p:txBody>
      </p:sp>
      <p:sp>
        <p:nvSpPr>
          <p:cNvPr id="8" name="Slide Number Placeholder 7"/>
          <p:cNvSpPr>
            <a:spLocks noGrp="1"/>
          </p:cNvSpPr>
          <p:nvPr>
            <p:ph type="sldNum" sz="quarter" idx="12"/>
          </p:nvPr>
        </p:nvSpPr>
        <p:spPr/>
        <p:txBody>
          <a:bodyPr/>
          <a:lstStyle/>
          <a:p>
            <a:fld id="{F5D516CA-C0A0-486B-81C4-FEFF09F199BD}" type="slidenum">
              <a:rPr lang="en-US" smtClean="0"/>
              <a:pPr/>
              <a:t>6</a:t>
            </a:fld>
            <a:endParaRPr lang="en-US" dirty="0"/>
          </a:p>
        </p:txBody>
      </p:sp>
      <p:sp>
        <p:nvSpPr>
          <p:cNvPr id="2" name="Content Placeholder 1"/>
          <p:cNvSpPr>
            <a:spLocks noGrp="1"/>
          </p:cNvSpPr>
          <p:nvPr>
            <p:ph idx="1"/>
          </p:nvPr>
        </p:nvSpPr>
        <p:spPr>
          <a:xfrm>
            <a:off x="341630" y="1828477"/>
            <a:ext cx="8558530" cy="4338643"/>
          </a:xfrm>
        </p:spPr>
        <p:txBody>
          <a:bodyPr>
            <a:normAutofit/>
          </a:bodyPr>
          <a:lstStyle/>
          <a:p>
            <a:r>
              <a:rPr lang="en-US" dirty="0" smtClean="0"/>
              <a:t>Article 1:  General Provisions</a:t>
            </a:r>
          </a:p>
          <a:p>
            <a:r>
              <a:rPr lang="en-US" dirty="0" smtClean="0"/>
              <a:t>Article 2:  </a:t>
            </a:r>
            <a:r>
              <a:rPr lang="en-US" dirty="0" smtClean="0">
                <a:solidFill>
                  <a:srgbClr val="FF0000"/>
                </a:solidFill>
              </a:rPr>
              <a:t>Energy Efficiency and Conservation</a:t>
            </a:r>
          </a:p>
          <a:p>
            <a:r>
              <a:rPr lang="en-US" dirty="0" smtClean="0"/>
              <a:t>Article 3:  Miscellaneous (education, audits)</a:t>
            </a:r>
          </a:p>
          <a:p>
            <a:r>
              <a:rPr lang="en-US" dirty="0" smtClean="0"/>
              <a:t>Article 4:  Community-Based Energy Development</a:t>
            </a:r>
          </a:p>
          <a:p>
            <a:r>
              <a:rPr lang="en-US" dirty="0" smtClean="0"/>
              <a:t>Article 5:  Global Climate Change; </a:t>
            </a:r>
          </a:p>
          <a:p>
            <a:pPr marL="0" indent="0">
              <a:buNone/>
            </a:pPr>
            <a:r>
              <a:rPr lang="en-US" dirty="0"/>
              <a:t>	</a:t>
            </a:r>
            <a:r>
              <a:rPr lang="en-US" dirty="0" smtClean="0"/>
              <a:t>	 Greenhouse Gas Emissions</a:t>
            </a:r>
          </a:p>
          <a:p>
            <a:r>
              <a:rPr lang="en-US" dirty="0" smtClean="0"/>
              <a:t>Article 6:  Renewable Energy Standards</a:t>
            </a:r>
          </a:p>
          <a:p>
            <a:endParaRPr lang="en-US" dirty="0"/>
          </a:p>
        </p:txBody>
      </p:sp>
    </p:spTree>
    <p:extLst>
      <p:ext uri="{BB962C8B-B14F-4D97-AF65-F5344CB8AC3E}">
        <p14:creationId xmlns:p14="http://schemas.microsoft.com/office/powerpoint/2010/main" val="336063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fontScale="90000"/>
          </a:bodyPr>
          <a:lstStyle/>
          <a:p>
            <a:r>
              <a:rPr lang="en-US" altLang="en-US" dirty="0" smtClean="0"/>
              <a:t>Minnesota Statutes 2016</a:t>
            </a:r>
            <a:br>
              <a:rPr lang="en-US" altLang="en-US" dirty="0" smtClean="0"/>
            </a:br>
            <a:r>
              <a:rPr lang="en-US" altLang="en-US" dirty="0" smtClean="0"/>
              <a:t>216B.241 Energy Conservation Improvement</a:t>
            </a:r>
          </a:p>
        </p:txBody>
      </p:sp>
      <p:sp>
        <p:nvSpPr>
          <p:cNvPr id="8" name="Slide Number Placeholder 7"/>
          <p:cNvSpPr>
            <a:spLocks noGrp="1"/>
          </p:cNvSpPr>
          <p:nvPr>
            <p:ph type="sldNum" sz="quarter" idx="12"/>
          </p:nvPr>
        </p:nvSpPr>
        <p:spPr/>
        <p:txBody>
          <a:bodyPr/>
          <a:lstStyle/>
          <a:p>
            <a:fld id="{F5D516CA-C0A0-486B-81C4-FEFF09F199BD}" type="slidenum">
              <a:rPr lang="en-US" smtClean="0"/>
              <a:pPr/>
              <a:t>7</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535" y="1367666"/>
            <a:ext cx="6311265" cy="157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535" y="2941936"/>
            <a:ext cx="71818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fontScale="90000"/>
          </a:bodyPr>
          <a:lstStyle/>
          <a:p>
            <a:r>
              <a:rPr lang="en-US" altLang="en-US" dirty="0" smtClean="0"/>
              <a:t>Minnesota Statutes 2016</a:t>
            </a:r>
            <a:br>
              <a:rPr lang="en-US" altLang="en-US" dirty="0" smtClean="0"/>
            </a:br>
            <a:r>
              <a:rPr lang="en-US" altLang="en-US" dirty="0" smtClean="0"/>
              <a:t>216B.241 Energy Conservation Improvement</a:t>
            </a:r>
          </a:p>
        </p:txBody>
      </p:sp>
      <p:sp>
        <p:nvSpPr>
          <p:cNvPr id="8" name="Slide Number Placeholder 7"/>
          <p:cNvSpPr>
            <a:spLocks noGrp="1"/>
          </p:cNvSpPr>
          <p:nvPr>
            <p:ph type="sldNum" sz="quarter" idx="12"/>
          </p:nvPr>
        </p:nvSpPr>
        <p:spPr/>
        <p:txBody>
          <a:bodyPr/>
          <a:lstStyle/>
          <a:p>
            <a:fld id="{F5D516CA-C0A0-486B-81C4-FEFF09F199BD}" type="slidenum">
              <a:rPr lang="en-US" smtClean="0"/>
              <a:pPr/>
              <a:t>8</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20" y="1500627"/>
            <a:ext cx="7832701" cy="195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20" y="3616325"/>
            <a:ext cx="8001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47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1951" y="189040"/>
            <a:ext cx="7054850" cy="1005840"/>
          </a:xfrm>
        </p:spPr>
        <p:txBody>
          <a:bodyPr>
            <a:normAutofit/>
          </a:bodyPr>
          <a:lstStyle/>
          <a:p>
            <a:r>
              <a:rPr lang="en-US" altLang="en-US" dirty="0" smtClean="0"/>
              <a:t>Utility CIP Triennial</a:t>
            </a:r>
            <a:br>
              <a:rPr lang="en-US" altLang="en-US" dirty="0" smtClean="0"/>
            </a:br>
            <a:endParaRPr lang="en-US" altLang="en-US" dirty="0" smtClean="0"/>
          </a:p>
        </p:txBody>
      </p:sp>
      <p:sp>
        <p:nvSpPr>
          <p:cNvPr id="8" name="Slide Number Placeholder 7"/>
          <p:cNvSpPr>
            <a:spLocks noGrp="1"/>
          </p:cNvSpPr>
          <p:nvPr>
            <p:ph type="sldNum" sz="quarter" idx="12"/>
          </p:nvPr>
        </p:nvSpPr>
        <p:spPr/>
        <p:txBody>
          <a:bodyPr/>
          <a:lstStyle/>
          <a:p>
            <a:fld id="{F5D516CA-C0A0-486B-81C4-FEFF09F199BD}" type="slidenum">
              <a:rPr lang="en-US" smtClean="0"/>
              <a:pPr/>
              <a:t>9</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1538288"/>
            <a:ext cx="3958272" cy="50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 y="1541004"/>
            <a:ext cx="4178433"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44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NP">
      <a:dk1>
        <a:srgbClr val="000000"/>
      </a:dk1>
      <a:lt1>
        <a:srgbClr val="FFFFFF"/>
      </a:lt1>
      <a:dk2>
        <a:srgbClr val="FF7D19"/>
      </a:dk2>
      <a:lt2>
        <a:srgbClr val="D1D191"/>
      </a:lt2>
      <a:accent1>
        <a:srgbClr val="0188B5"/>
      </a:accent1>
      <a:accent2>
        <a:srgbClr val="FF7D19"/>
      </a:accent2>
      <a:accent3>
        <a:srgbClr val="D1D191"/>
      </a:accent3>
      <a:accent4>
        <a:srgbClr val="009582"/>
      </a:accent4>
      <a:accent5>
        <a:srgbClr val="FFB20E"/>
      </a:accent5>
      <a:accent6>
        <a:srgbClr val="FF0000"/>
      </a:accent6>
      <a:hlink>
        <a:srgbClr val="FFB20E"/>
      </a:hlink>
      <a:folHlink>
        <a:srgbClr val="0188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miter lim="800000"/>
          <a:headEnd/>
          <a:tailEnd/>
        </a:ln>
        <a:effectLst>
          <a:outerShdw blurRad="228600" dist="139700" dir="2700000" algn="tl" rotWithShape="0">
            <a:prstClr val="black">
              <a:alpha val="3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CNP">
      <a:dk1>
        <a:srgbClr val="000000"/>
      </a:dk1>
      <a:lt1>
        <a:srgbClr val="FFFFFF"/>
      </a:lt1>
      <a:dk2>
        <a:srgbClr val="FF7D19"/>
      </a:dk2>
      <a:lt2>
        <a:srgbClr val="D1D191"/>
      </a:lt2>
      <a:accent1>
        <a:srgbClr val="0188B5"/>
      </a:accent1>
      <a:accent2>
        <a:srgbClr val="FF7D19"/>
      </a:accent2>
      <a:accent3>
        <a:srgbClr val="D1D191"/>
      </a:accent3>
      <a:accent4>
        <a:srgbClr val="009582"/>
      </a:accent4>
      <a:accent5>
        <a:srgbClr val="FFB20E"/>
      </a:accent5>
      <a:accent6>
        <a:srgbClr val="FF0000"/>
      </a:accent6>
      <a:hlink>
        <a:srgbClr val="FFB20E"/>
      </a:hlink>
      <a:folHlink>
        <a:srgbClr val="0188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NP">
      <a:dk1>
        <a:srgbClr val="000000"/>
      </a:dk1>
      <a:lt1>
        <a:srgbClr val="FFFFFF"/>
      </a:lt1>
      <a:dk2>
        <a:srgbClr val="FF7D19"/>
      </a:dk2>
      <a:lt2>
        <a:srgbClr val="D1D191"/>
      </a:lt2>
      <a:accent1>
        <a:srgbClr val="0188B5"/>
      </a:accent1>
      <a:accent2>
        <a:srgbClr val="FF7D19"/>
      </a:accent2>
      <a:accent3>
        <a:srgbClr val="D1D191"/>
      </a:accent3>
      <a:accent4>
        <a:srgbClr val="009582"/>
      </a:accent4>
      <a:accent5>
        <a:srgbClr val="FFB20E"/>
      </a:accent5>
      <a:accent6>
        <a:srgbClr val="FF0000"/>
      </a:accent6>
      <a:hlink>
        <a:srgbClr val="FFB20E"/>
      </a:hlink>
      <a:folHlink>
        <a:srgbClr val="0188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1D9E6EABD1C44BBB0E84E26B7488DD" ma:contentTypeVersion="1" ma:contentTypeDescription="Create a new document." ma:contentTypeScope="" ma:versionID="a6662619e6f1d148a5ffa1b1e7b98202">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70A36-A5EE-47E3-95B2-591875D464FD}">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014A6950-57A7-4DD0-94D2-FB15932C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F2B9B0-1BD4-4A50-99EC-A8AF1535F3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904</TotalTime>
  <Words>3403</Words>
  <Application>Microsoft Office PowerPoint</Application>
  <PresentationFormat>On-screen Show (4:3)</PresentationFormat>
  <Paragraphs>617</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NEW! 2017 Commercial &amp; Industrial Rebate and Incentive Programs</vt:lpstr>
      <vt:lpstr>PowerPoint Presentation</vt:lpstr>
      <vt:lpstr>PowerPoint Presentation</vt:lpstr>
      <vt:lpstr>But first… A little context on where your utility rebates came from.</vt:lpstr>
      <vt:lpstr>Next Generation Energy Act 2007</vt:lpstr>
      <vt:lpstr>Next Generation Energy Act 2007</vt:lpstr>
      <vt:lpstr>Minnesota Statutes 2016 216B.241 Energy Conservation Improvement</vt:lpstr>
      <vt:lpstr>Minnesota Statutes 2016 216B.241 Energy Conservation Improvement</vt:lpstr>
      <vt:lpstr>Utility CIP Triennial </vt:lpstr>
      <vt:lpstr>Utility CIP Triennial </vt:lpstr>
      <vt:lpstr>Department of Commerce Division of Energy Resources </vt:lpstr>
      <vt:lpstr>Department of Commerce Division of Energy Resources </vt:lpstr>
      <vt:lpstr>Division of Energy Resources CARD Grant Funding</vt:lpstr>
      <vt:lpstr>Division of Energy Resources CARD Grant Study Example</vt:lpstr>
      <vt:lpstr>Division of Energy Resources CARD Grant Study Example</vt:lpstr>
      <vt:lpstr>Division of Energy Resources CARD Grant Study Example</vt:lpstr>
      <vt:lpstr>Division of Energy Resources Technical Reference Manual</vt:lpstr>
      <vt:lpstr>Division of Energy Resources Technical Reference Manual</vt:lpstr>
      <vt:lpstr>Division of Energy Resources TRM 2.0 Boilers – Space Heating Only</vt:lpstr>
      <vt:lpstr>Division of Energy Resources TRM 2.0 Boilers – Space Heating Only</vt:lpstr>
      <vt:lpstr>Division of Energy Resources TRM 2.0 Boilers – Space Heating Only</vt:lpstr>
      <vt:lpstr>Division of Energy Resources Energy Savings Platform (ESP)</vt:lpstr>
      <vt:lpstr>Department of Commerce Division of Energy Resources</vt:lpstr>
      <vt:lpstr>Conservation Improvement Program  Overview</vt:lpstr>
      <vt:lpstr>2017 C &amp; I Rebate Programs &amp; Services Agenda</vt:lpstr>
      <vt:lpstr>2017 C &amp; I Rebate Programs &amp; Services  Heating</vt:lpstr>
      <vt:lpstr>2017 C &amp; I Rebate Programs &amp; Services  Other Heating</vt:lpstr>
      <vt:lpstr>2017 C &amp; I Rebate Programs &amp; Services  Water Heating</vt:lpstr>
      <vt:lpstr>2017 C &amp; I Rebate Programs &amp; Services  Process Equipment</vt:lpstr>
      <vt:lpstr>2017 C &amp; I Rebate Programs &amp; Services Foodservice Equipment Rebates</vt:lpstr>
      <vt:lpstr>2017 C &amp; I Rebate Programs &amp; Services Foodservice Equipment Rebates</vt:lpstr>
      <vt:lpstr>PowerPoint Presentation</vt:lpstr>
      <vt:lpstr>2017 C &amp; I Rebate Programs &amp; Services  Custom Rebates</vt:lpstr>
      <vt:lpstr>2017 C &amp; I Rebate Programs &amp; Services  Natural Gas Energy Analysis</vt:lpstr>
      <vt:lpstr>2017 C &amp; I Rebate Programs &amp; Services  Natural Gas Energy Analysis</vt:lpstr>
      <vt:lpstr>2017 C &amp; I Rebate Programs &amp; Services  Process Steam Trap Audit Program</vt:lpstr>
      <vt:lpstr>2017 C &amp; I Rebate Programs &amp; Services  Multi-Family Building Efficiency</vt:lpstr>
      <vt:lpstr>PowerPoint Presentation</vt:lpstr>
      <vt:lpstr>2017 C &amp; I Rebate Programs &amp; Services Design / Engineering Programs</vt:lpstr>
      <vt:lpstr>2017 C &amp; I Rebate Programs &amp; Services Design / Engineering Programs</vt:lpstr>
      <vt:lpstr>2017 C &amp; I Rebate Programs &amp; Services Energy Design Assistance</vt:lpstr>
      <vt:lpstr>2017 C &amp; I Rebate Programs &amp; Services Recommissioning</vt:lpstr>
      <vt:lpstr>2017 C &amp; I Rebate Programs &amp; Services Recommissioning</vt:lpstr>
      <vt:lpstr>2017 C &amp; I Rebate Programs &amp; Services  Process Efficiency</vt:lpstr>
      <vt:lpstr>2017 C &amp; I Rebate Programs &amp; Services Process Efficiency</vt:lpstr>
      <vt:lpstr>2017 C &amp; I Rebate Programs &amp; Services Process Efficiency</vt:lpstr>
      <vt:lpstr>2017 C &amp; I Rebate Programs &amp; Services Process Efficiency</vt:lpstr>
      <vt:lpstr>Contact Info</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2016_presentation_template</dc:title>
  <dc:creator>Lynn Butler Bradford</dc:creator>
  <cp:lastModifiedBy>Johansen, Eric R</cp:lastModifiedBy>
  <cp:revision>64</cp:revision>
  <cp:lastPrinted>2017-01-05T16:42:27Z</cp:lastPrinted>
  <dcterms:created xsi:type="dcterms:W3CDTF">2014-06-01T14:34:38Z</dcterms:created>
  <dcterms:modified xsi:type="dcterms:W3CDTF">2017-02-16T05:58:27Z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0x010100C61D9E6EABD1C44BBB0E84E26B7488DD</vt:lpwstr>
  </property>
  <property fmtid="{D5CDD505-2E9C-101B-9397-08002B2CF9AE}" pid="3" name="Order">
    <vt:r8>6000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