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7"/>
  </p:notesMasterIdLst>
  <p:handoutMasterIdLst>
    <p:handoutMasterId r:id="rId28"/>
  </p:handoutMasterIdLst>
  <p:sldIdLst>
    <p:sldId id="331" r:id="rId5"/>
    <p:sldId id="309" r:id="rId6"/>
    <p:sldId id="329" r:id="rId7"/>
    <p:sldId id="330" r:id="rId8"/>
    <p:sldId id="300" r:id="rId9"/>
    <p:sldId id="301" r:id="rId10"/>
    <p:sldId id="302" r:id="rId11"/>
    <p:sldId id="303" r:id="rId12"/>
    <p:sldId id="308" r:id="rId13"/>
    <p:sldId id="274" r:id="rId14"/>
    <p:sldId id="282" r:id="rId15"/>
    <p:sldId id="287" r:id="rId16"/>
    <p:sldId id="288" r:id="rId17"/>
    <p:sldId id="289" r:id="rId18"/>
    <p:sldId id="290" r:id="rId19"/>
    <p:sldId id="291" r:id="rId20"/>
    <p:sldId id="295" r:id="rId21"/>
    <p:sldId id="325" r:id="rId22"/>
    <p:sldId id="321" r:id="rId23"/>
    <p:sldId id="332" r:id="rId24"/>
    <p:sldId id="297" r:id="rId25"/>
    <p:sldId id="298"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cel Energy" initials="X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E05"/>
    <a:srgbClr val="EEEFE5"/>
    <a:srgbClr val="ECEDE3"/>
    <a:srgbClr val="69913B"/>
    <a:srgbClr val="D77600"/>
    <a:srgbClr val="CAAC97"/>
    <a:srgbClr val="000000"/>
    <a:srgbClr val="006690"/>
    <a:srgbClr val="796E65"/>
    <a:srgbClr val="A72B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8291" autoAdjust="0"/>
    <p:restoredTop sz="86466" autoAdjust="0"/>
  </p:normalViewPr>
  <p:slideViewPr>
    <p:cSldViewPr>
      <p:cViewPr varScale="1">
        <p:scale>
          <a:sx n="113" d="100"/>
          <a:sy n="113" d="100"/>
        </p:scale>
        <p:origin x="-86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286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6F1183D-9F66-4691-AABB-1CB422A3E165}" type="datetimeFigureOut">
              <a:rPr lang="en-US" smtClean="0"/>
              <a:t>2/15/2017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649FB6E-7116-44DA-9184-02E5E6C99C52}" type="slidenum">
              <a:rPr lang="en-US" smtClean="0"/>
              <a:t>‹#›</a:t>
            </a:fld>
            <a:endParaRPr lang="en-US"/>
          </a:p>
        </p:txBody>
      </p:sp>
    </p:spTree>
    <p:extLst>
      <p:ext uri="{BB962C8B-B14F-4D97-AF65-F5344CB8AC3E}">
        <p14:creationId xmlns:p14="http://schemas.microsoft.com/office/powerpoint/2010/main" val="204191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D4E706A-5310-4F58-816D-B9663BDF1DF7}" type="datetimeFigureOut">
              <a:rPr lang="en-US" smtClean="0"/>
              <a:t>2/15/2017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3414010-A5E8-40F7-B610-FD89FDCD82F1}" type="slidenum">
              <a:rPr lang="en-US" smtClean="0"/>
              <a:t>‹#›</a:t>
            </a:fld>
            <a:endParaRPr lang="en-US"/>
          </a:p>
        </p:txBody>
      </p:sp>
    </p:spTree>
    <p:extLst>
      <p:ext uri="{BB962C8B-B14F-4D97-AF65-F5344CB8AC3E}">
        <p14:creationId xmlns:p14="http://schemas.microsoft.com/office/powerpoint/2010/main" val="2882011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14010-A5E8-40F7-B610-FD89FDCD82F1}" type="slidenum">
              <a:rPr lang="en-US" smtClean="0"/>
              <a:t>15</a:t>
            </a:fld>
            <a:endParaRPr lang="en-US" dirty="0"/>
          </a:p>
        </p:txBody>
      </p:sp>
    </p:spTree>
    <p:extLst>
      <p:ext uri="{BB962C8B-B14F-4D97-AF65-F5344CB8AC3E}">
        <p14:creationId xmlns:p14="http://schemas.microsoft.com/office/powerpoint/2010/main" val="2827886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14010-A5E8-40F7-B610-FD89FDCD82F1}" type="slidenum">
              <a:rPr lang="en-US" smtClean="0"/>
              <a:t>16</a:t>
            </a:fld>
            <a:endParaRPr lang="en-US" dirty="0"/>
          </a:p>
        </p:txBody>
      </p:sp>
    </p:spTree>
    <p:extLst>
      <p:ext uri="{BB962C8B-B14F-4D97-AF65-F5344CB8AC3E}">
        <p14:creationId xmlns:p14="http://schemas.microsoft.com/office/powerpoint/2010/main" val="327632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1000" y="2133600"/>
            <a:ext cx="6019800" cy="685800"/>
          </a:xfrm>
        </p:spPr>
        <p:txBody>
          <a:bodyPr anchor="ctr"/>
          <a:lstStyle>
            <a:lvl1pPr marL="0" indent="0">
              <a:buNone/>
              <a:defRPr sz="4000">
                <a:solidFill>
                  <a:schemeClr val="bg1"/>
                </a:solidFill>
              </a:defRPr>
            </a:lvl1pPr>
          </a:lstStyle>
          <a:p>
            <a:pPr lvl="0"/>
            <a:r>
              <a:rPr lang="en-US" dirty="0" smtClean="0"/>
              <a:t>Today’s presentation</a:t>
            </a:r>
            <a:endParaRPr lang="en-US" dirty="0"/>
          </a:p>
        </p:txBody>
      </p:sp>
      <p:sp>
        <p:nvSpPr>
          <p:cNvPr id="6" name="Text Placeholder 3"/>
          <p:cNvSpPr>
            <a:spLocks noGrp="1"/>
          </p:cNvSpPr>
          <p:nvPr>
            <p:ph type="body" sz="quarter" idx="11" hasCustomPrompt="1"/>
          </p:nvPr>
        </p:nvSpPr>
        <p:spPr>
          <a:xfrm>
            <a:off x="381000" y="3124200"/>
            <a:ext cx="6019800" cy="685800"/>
          </a:xfrm>
        </p:spPr>
        <p:txBody>
          <a:bodyPr anchor="ctr"/>
          <a:lstStyle>
            <a:lvl1pPr marL="0" indent="0">
              <a:buNone/>
              <a:defRPr sz="3200">
                <a:solidFill>
                  <a:schemeClr val="bg1"/>
                </a:solidFill>
              </a:defRPr>
            </a:lvl1pPr>
          </a:lstStyle>
          <a:p>
            <a:pPr lvl="0"/>
            <a:r>
              <a:rPr lang="en-US" dirty="0" smtClean="0"/>
              <a:t>Subtitle</a:t>
            </a:r>
            <a:endParaRPr lang="en-US" dirty="0"/>
          </a:p>
        </p:txBody>
      </p:sp>
      <p:sp>
        <p:nvSpPr>
          <p:cNvPr id="7" name="Text Placeholder 3"/>
          <p:cNvSpPr>
            <a:spLocks noGrp="1"/>
          </p:cNvSpPr>
          <p:nvPr>
            <p:ph type="body" sz="quarter" idx="12" hasCustomPrompt="1"/>
          </p:nvPr>
        </p:nvSpPr>
        <p:spPr>
          <a:xfrm>
            <a:off x="381000" y="4114800"/>
            <a:ext cx="6019800" cy="685800"/>
          </a:xfrm>
        </p:spPr>
        <p:txBody>
          <a:bodyPr anchor="ctr"/>
          <a:lstStyle>
            <a:lvl1pPr marL="0" indent="0">
              <a:buNone/>
              <a:defRPr sz="2000" b="1">
                <a:solidFill>
                  <a:schemeClr val="bg1"/>
                </a:solidFill>
              </a:defRPr>
            </a:lvl1pPr>
          </a:lstStyle>
          <a:p>
            <a:pPr lvl="0"/>
            <a:r>
              <a:rPr lang="en-US" dirty="0" smtClean="0"/>
              <a:t>DATE</a:t>
            </a:r>
            <a:endParaRPr lang="en-US" dirty="0"/>
          </a:p>
        </p:txBody>
      </p:sp>
      <p:pic>
        <p:nvPicPr>
          <p:cNvPr id="1026" name="Picture 2" descr="C:\Users\219128\Desktop\16-10-421_MN_ExpoPPTCoverFrame_P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9643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304800" y="1143000"/>
            <a:ext cx="8534400" cy="4648200"/>
          </a:xfrm>
          <a:prstGeom prst="rect">
            <a:avLst/>
          </a:prstGeom>
        </p:spPr>
        <p:txBody>
          <a:bodyPr vert="horz" lIns="91440" tIns="45720" rIns="91440" bIns="45720" rtlCol="0">
            <a:normAutofit/>
          </a:bodyPr>
          <a:lstStyle>
            <a:lvl1pPr marL="233363" indent="-233363">
              <a:buClr>
                <a:schemeClr val="accent5"/>
              </a:buClr>
              <a:buFont typeface="Arial" panose="020B0604020202020204" pitchFamily="34" charset="0"/>
              <a:buChar cha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txBox="1">
            <a:spLocks/>
          </p:cNvSpPr>
          <p:nvPr userDrawn="1"/>
        </p:nvSpPr>
        <p:spPr>
          <a:xfrm>
            <a:off x="6826101" y="57150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6272A9-6FE0-4626-AEC7-32312B635104}" type="slidenum">
              <a:rPr lang="en-US" sz="1000" smtClean="0">
                <a:solidFill>
                  <a:schemeClr val="tx2"/>
                </a:solidFill>
              </a:rPr>
              <a:pPr/>
              <a:t>‹#›</a:t>
            </a:fld>
            <a:endParaRPr lang="en-US" sz="1000" dirty="0">
              <a:solidFill>
                <a:schemeClr val="tx2"/>
              </a:solidFill>
            </a:endParaRPr>
          </a:p>
        </p:txBody>
      </p:sp>
      <p:sp>
        <p:nvSpPr>
          <p:cNvPr id="8" name="Title Placeholder 1"/>
          <p:cNvSpPr>
            <a:spLocks noGrp="1"/>
          </p:cNvSpPr>
          <p:nvPr>
            <p:ph type="title"/>
          </p:nvPr>
        </p:nvSpPr>
        <p:spPr>
          <a:xfrm>
            <a:off x="304800" y="97715"/>
            <a:ext cx="6172200" cy="87817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3001225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04800" y="264821"/>
            <a:ext cx="8610600" cy="878179"/>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11" name="Text Placeholder 3"/>
          <p:cNvSpPr>
            <a:spLocks noGrp="1"/>
          </p:cNvSpPr>
          <p:nvPr>
            <p:ph type="body" sz="quarter" idx="10"/>
          </p:nvPr>
        </p:nvSpPr>
        <p:spPr>
          <a:xfrm>
            <a:off x="304800" y="1600200"/>
            <a:ext cx="8534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304800" y="6248400"/>
            <a:ext cx="609600" cy="365125"/>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fld id="{396272A9-6FE0-4626-AEC7-32312B635104}" type="slidenum">
              <a:rPr lang="en-US" smtClean="0"/>
              <a:pPr/>
              <a:t>‹#›</a:t>
            </a:fld>
            <a:endParaRPr lang="en-US" dirty="0"/>
          </a:p>
        </p:txBody>
      </p:sp>
    </p:spTree>
    <p:extLst>
      <p:ext uri="{BB962C8B-B14F-4D97-AF65-F5344CB8AC3E}">
        <p14:creationId xmlns:p14="http://schemas.microsoft.com/office/powerpoint/2010/main" val="97709823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304800" y="1143000"/>
            <a:ext cx="8534400" cy="4648200"/>
          </a:xfrm>
          <a:prstGeom prst="rect">
            <a:avLst/>
          </a:prstGeom>
        </p:spPr>
        <p:txBody>
          <a:bodyPr vert="horz" lIns="91440" tIns="45720" rIns="91440" bIns="45720" rtlCol="0">
            <a:normAutofit/>
          </a:bodyPr>
          <a:lstStyle>
            <a:lvl1pPr marL="233363" indent="-233363">
              <a:buClr>
                <a:schemeClr val="accent5"/>
              </a:buClr>
              <a:buFont typeface="Arial" panose="020B0604020202020204" pitchFamily="34" charset="0"/>
              <a:buChar cha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txBox="1">
            <a:spLocks/>
          </p:cNvSpPr>
          <p:nvPr userDrawn="1"/>
        </p:nvSpPr>
        <p:spPr>
          <a:xfrm>
            <a:off x="6826101" y="57150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6272A9-6FE0-4626-AEC7-32312B635104}" type="slidenum">
              <a:rPr lang="en-US" sz="1000" smtClean="0">
                <a:solidFill>
                  <a:schemeClr val="tx2"/>
                </a:solidFill>
              </a:rPr>
              <a:pPr/>
              <a:t>‹#›</a:t>
            </a:fld>
            <a:endParaRPr lang="en-US" sz="1000" dirty="0">
              <a:solidFill>
                <a:schemeClr val="tx2"/>
              </a:solidFill>
            </a:endParaRPr>
          </a:p>
        </p:txBody>
      </p:sp>
      <p:sp>
        <p:nvSpPr>
          <p:cNvPr id="8" name="Title Placeholder 1"/>
          <p:cNvSpPr>
            <a:spLocks noGrp="1"/>
          </p:cNvSpPr>
          <p:nvPr>
            <p:ph type="title"/>
          </p:nvPr>
        </p:nvSpPr>
        <p:spPr>
          <a:xfrm>
            <a:off x="304800" y="97715"/>
            <a:ext cx="6172200" cy="87817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3001225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04800" y="264821"/>
            <a:ext cx="8610600" cy="878179"/>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11" name="Text Placeholder 3"/>
          <p:cNvSpPr>
            <a:spLocks noGrp="1"/>
          </p:cNvSpPr>
          <p:nvPr>
            <p:ph type="body" sz="quarter" idx="10"/>
          </p:nvPr>
        </p:nvSpPr>
        <p:spPr>
          <a:xfrm>
            <a:off x="304800" y="1600200"/>
            <a:ext cx="8534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304800" y="6248400"/>
            <a:ext cx="609600" cy="365125"/>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fld id="{396272A9-6FE0-4626-AEC7-32312B635104}" type="slidenum">
              <a:rPr lang="en-US" smtClean="0"/>
              <a:pPr/>
              <a:t>‹#›</a:t>
            </a:fld>
            <a:endParaRPr lang="en-US" dirty="0"/>
          </a:p>
        </p:txBody>
      </p:sp>
    </p:spTree>
    <p:extLst>
      <p:ext uri="{BB962C8B-B14F-4D97-AF65-F5344CB8AC3E}">
        <p14:creationId xmlns:p14="http://schemas.microsoft.com/office/powerpoint/2010/main" val="98693936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EA5407C-4EA6-4B0E-96FE-9B6A11DA2E67}" type="slidenum">
              <a:rPr lang="en-US" altLang="en-US"/>
              <a:pPr/>
              <a:t>‹#›</a:t>
            </a:fld>
            <a:endParaRPr lang="en-US" altLang="en-US"/>
          </a:p>
        </p:txBody>
      </p:sp>
    </p:spTree>
    <p:extLst>
      <p:ext uri="{BB962C8B-B14F-4D97-AF65-F5344CB8AC3E}">
        <p14:creationId xmlns:p14="http://schemas.microsoft.com/office/powerpoint/2010/main" val="1762038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304800" y="1676400"/>
            <a:ext cx="8534400" cy="4114800"/>
          </a:xfrm>
          <a:prstGeom prst="rect">
            <a:avLst/>
          </a:prstGeom>
        </p:spPr>
        <p:txBody>
          <a:bodyPr vert="horz" lIns="91440" tIns="45720" rIns="91440" bIns="45720" rtlCol="0">
            <a:noAutofit/>
          </a:bodyPr>
          <a:lstStyle>
            <a:lvl1pPr marL="169863" indent="-169863">
              <a:buClr>
                <a:srgbClr val="D81E05"/>
              </a:buClr>
              <a:buFont typeface="Arial" panose="020B0604020202020204" pitchFamily="34" charset="0"/>
              <a:buChar char="•"/>
              <a:defRPr>
                <a:solidFill>
                  <a:schemeClr val="tx1">
                    <a:lumMod val="75000"/>
                    <a:lumOff val="25000"/>
                  </a:schemeClr>
                </a:solidFill>
              </a:defRPr>
            </a:lvl1pPr>
            <a:lvl2pPr>
              <a:buClr>
                <a:srgbClr val="D81E05"/>
              </a:buClr>
              <a:defRPr>
                <a:solidFill>
                  <a:schemeClr val="tx1">
                    <a:lumMod val="75000"/>
                    <a:lumOff val="25000"/>
                  </a:schemeClr>
                </a:solidFill>
              </a:defRPr>
            </a:lvl2pPr>
            <a:lvl3pPr marL="1084263" indent="-169863">
              <a:buClr>
                <a:srgbClr val="D81E05"/>
              </a:buClr>
              <a:defRPr>
                <a:solidFill>
                  <a:schemeClr val="tx1">
                    <a:lumMod val="75000"/>
                    <a:lumOff val="25000"/>
                  </a:schemeClr>
                </a:solidFill>
              </a:defRPr>
            </a:lvl3pPr>
            <a:lvl4pPr marL="1541463" indent="-169863">
              <a:buClr>
                <a:srgbClr val="D81E05"/>
              </a:buClr>
              <a:defRPr>
                <a:solidFill>
                  <a:schemeClr val="tx1">
                    <a:lumMod val="75000"/>
                    <a:lumOff val="25000"/>
                  </a:schemeClr>
                </a:solidFill>
              </a:defRPr>
            </a:lvl4pPr>
            <a:lvl5pPr marL="1998663" indent="-169863">
              <a:buClr>
                <a:srgbClr val="D81E05"/>
              </a:buCl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1"/>
          <p:cNvSpPr>
            <a:spLocks noGrp="1"/>
          </p:cNvSpPr>
          <p:nvPr>
            <p:ph type="title"/>
          </p:nvPr>
        </p:nvSpPr>
        <p:spPr>
          <a:xfrm>
            <a:off x="304800" y="417221"/>
            <a:ext cx="8534400" cy="878179"/>
          </a:xfrm>
          <a:prstGeom prst="rect">
            <a:avLst/>
          </a:prstGeom>
        </p:spPr>
        <p:txBody>
          <a:bodyPr vert="horz" lIns="91440" tIns="45720" rIns="91440" bIns="45720" rtlCol="0" anchor="ctr">
            <a:noAutofit/>
          </a:bodyPr>
          <a:lstStyle>
            <a:lvl1pPr>
              <a:defRPr sz="3200" b="0" cap="none" baseline="0">
                <a:solidFill>
                  <a:srgbClr val="D81E05"/>
                </a:solidFill>
              </a:defRPr>
            </a:lvl1pPr>
          </a:lstStyle>
          <a:p>
            <a:r>
              <a:rPr lang="en-US" dirty="0" smtClean="0"/>
              <a:t>Click to edit Master title style</a:t>
            </a:r>
            <a:endParaRPr lang="en-US" dirty="0"/>
          </a:p>
        </p:txBody>
      </p:sp>
      <p:sp>
        <p:nvSpPr>
          <p:cNvPr id="9" name="Slide Number Placeholder 5"/>
          <p:cNvSpPr>
            <a:spLocks noGrp="1"/>
          </p:cNvSpPr>
          <p:nvPr>
            <p:ph type="sldNum" sz="quarter" idx="4"/>
          </p:nvPr>
        </p:nvSpPr>
        <p:spPr>
          <a:xfrm>
            <a:off x="304800" y="6248400"/>
            <a:ext cx="2133600" cy="365125"/>
          </a:xfrm>
          <a:prstGeom prst="rect">
            <a:avLst/>
          </a:prstGeom>
        </p:spPr>
        <p:txBody>
          <a:bodyPr vert="horz" lIns="91440" tIns="45720" rIns="91440" bIns="45720" rtlCol="0" anchor="ctr"/>
          <a:lstStyle>
            <a:lvl1pPr algn="l">
              <a:defRPr sz="1000">
                <a:solidFill>
                  <a:schemeClr val="tx1">
                    <a:lumMod val="65000"/>
                    <a:lumOff val="35000"/>
                  </a:schemeClr>
                </a:solidFill>
                <a:latin typeface="Arial" panose="020B0604020202020204" pitchFamily="34" charset="0"/>
                <a:cs typeface="Arial" panose="020B0604020202020204" pitchFamily="34" charset="0"/>
              </a:defRPr>
            </a:lvl1pPr>
          </a:lstStyle>
          <a:p>
            <a:fld id="{396272A9-6FE0-4626-AEC7-32312B635104}" type="slidenum">
              <a:rPr lang="en-US" smtClean="0"/>
              <a:pPr/>
              <a:t>‹#›</a:t>
            </a:fld>
            <a:endParaRPr lang="en-US" dirty="0"/>
          </a:p>
        </p:txBody>
      </p:sp>
      <p:sp>
        <p:nvSpPr>
          <p:cNvPr id="4" name="Text Placeholder 3"/>
          <p:cNvSpPr>
            <a:spLocks noGrp="1"/>
          </p:cNvSpPr>
          <p:nvPr>
            <p:ph type="body" sz="quarter" idx="11" hasCustomPrompt="1"/>
          </p:nvPr>
        </p:nvSpPr>
        <p:spPr>
          <a:xfrm>
            <a:off x="1153633" y="21266"/>
            <a:ext cx="5334000" cy="217967"/>
          </a:xfrm>
        </p:spPr>
        <p:txBody>
          <a:bodyPr anchor="ctr"/>
          <a:lstStyle>
            <a:lvl1pPr marL="0" indent="0" algn="r">
              <a:buNone/>
              <a:defRPr sz="1300" b="1">
                <a:solidFill>
                  <a:schemeClr val="bg1"/>
                </a:solidFill>
              </a:defRPr>
            </a:lvl1pPr>
          </a:lstStyle>
          <a:p>
            <a:pPr lvl="0"/>
            <a:r>
              <a:rPr lang="en-US" dirty="0" smtClean="0"/>
              <a:t>Click to add text</a:t>
            </a:r>
          </a:p>
        </p:txBody>
      </p:sp>
    </p:spTree>
    <p:extLst>
      <p:ext uri="{BB962C8B-B14F-4D97-AF65-F5344CB8AC3E}">
        <p14:creationId xmlns:p14="http://schemas.microsoft.com/office/powerpoint/2010/main" val="14863529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p:cNvSpPr/>
          <p:nvPr userDrawn="1"/>
        </p:nvSpPr>
        <p:spPr>
          <a:xfrm>
            <a:off x="0" y="2057400"/>
            <a:ext cx="9144000" cy="2667000"/>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p:cNvSpPr>
            <a:spLocks noGrp="1"/>
          </p:cNvSpPr>
          <p:nvPr>
            <p:ph type="title"/>
          </p:nvPr>
        </p:nvSpPr>
        <p:spPr>
          <a:xfrm>
            <a:off x="304800" y="2819400"/>
            <a:ext cx="8534400" cy="1066800"/>
          </a:xfrm>
          <a:ln>
            <a:noFill/>
          </a:ln>
        </p:spPr>
        <p:txBody>
          <a:bodyPr anchor="ctr" anchorCtr="0">
            <a:noAutofit/>
          </a:bodyPr>
          <a:lstStyle>
            <a:lvl1pPr algn="ctr">
              <a:defRPr sz="2400" b="1" cap="none" spc="0" baseline="0">
                <a:solidFill>
                  <a:schemeClr val="tx1">
                    <a:lumMod val="75000"/>
                    <a:lumOff val="25000"/>
                  </a:schemeClr>
                </a:solidFill>
              </a:defRPr>
            </a:lvl1pPr>
          </a:lstStyle>
          <a:p>
            <a:r>
              <a:rPr lang="en-US" dirty="0" smtClean="0"/>
              <a:t>Click to edit Master</a:t>
            </a:r>
            <a:endParaRPr lang="en-US" dirty="0"/>
          </a:p>
        </p:txBody>
      </p:sp>
      <p:sp>
        <p:nvSpPr>
          <p:cNvPr id="4" name="Slide Number Placeholder 3"/>
          <p:cNvSpPr>
            <a:spLocks noGrp="1"/>
          </p:cNvSpPr>
          <p:nvPr>
            <p:ph type="sldNum" sz="quarter" idx="11"/>
          </p:nvPr>
        </p:nvSpPr>
        <p:spPr/>
        <p:txBody>
          <a:bodyPr/>
          <a:lstStyle/>
          <a:p>
            <a:fld id="{396272A9-6FE0-4626-AEC7-32312B635104}" type="slidenum">
              <a:rPr lang="en-US" smtClean="0"/>
              <a:pPr/>
              <a:t>‹#›</a:t>
            </a:fld>
            <a:endParaRPr lang="en-US" dirty="0"/>
          </a:p>
        </p:txBody>
      </p:sp>
      <p:sp>
        <p:nvSpPr>
          <p:cNvPr id="7" name="Text Placeholder 3"/>
          <p:cNvSpPr>
            <a:spLocks noGrp="1"/>
          </p:cNvSpPr>
          <p:nvPr>
            <p:ph type="body" sz="quarter" idx="12" hasCustomPrompt="1"/>
          </p:nvPr>
        </p:nvSpPr>
        <p:spPr>
          <a:xfrm>
            <a:off x="1143000" y="10633"/>
            <a:ext cx="5334000" cy="304800"/>
          </a:xfrm>
        </p:spPr>
        <p:txBody>
          <a:bodyPr/>
          <a:lstStyle>
            <a:lvl1pPr marL="0" indent="0" algn="r">
              <a:buNone/>
              <a:defRPr sz="1400" b="1">
                <a:solidFill>
                  <a:schemeClr val="bg1"/>
                </a:solidFill>
              </a:defRPr>
            </a:lvl1pPr>
          </a:lstStyle>
          <a:p>
            <a:pPr lvl="0"/>
            <a:r>
              <a:rPr lang="en-US" dirty="0" smtClean="0"/>
              <a:t>Click to add text</a:t>
            </a:r>
          </a:p>
        </p:txBody>
      </p:sp>
    </p:spTree>
    <p:extLst>
      <p:ext uri="{BB962C8B-B14F-4D97-AF65-F5344CB8AC3E}">
        <p14:creationId xmlns:p14="http://schemas.microsoft.com/office/powerpoint/2010/main" val="2980554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04800" y="264821"/>
            <a:ext cx="6781800" cy="878179"/>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11" name="Text Placeholder 3"/>
          <p:cNvSpPr>
            <a:spLocks noGrp="1"/>
          </p:cNvSpPr>
          <p:nvPr>
            <p:ph type="body" sz="quarter" idx="10"/>
          </p:nvPr>
        </p:nvSpPr>
        <p:spPr>
          <a:xfrm>
            <a:off x="304800" y="1600200"/>
            <a:ext cx="8534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304800" y="6248400"/>
            <a:ext cx="609600" cy="365125"/>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fld id="{396272A9-6FE0-4626-AEC7-32312B635104}" type="slidenum">
              <a:rPr lang="en-US" smtClean="0"/>
              <a:pPr/>
              <a:t>‹#›</a:t>
            </a:fld>
            <a:endParaRPr lang="en-US" dirty="0"/>
          </a:p>
        </p:txBody>
      </p:sp>
    </p:spTree>
    <p:extLst>
      <p:ext uri="{BB962C8B-B14F-4D97-AF65-F5344CB8AC3E}">
        <p14:creationId xmlns:p14="http://schemas.microsoft.com/office/powerpoint/2010/main" val="42426654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04800" y="264821"/>
            <a:ext cx="6781800" cy="878179"/>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04800" y="1600200"/>
            <a:ext cx="8534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304800" y="6248400"/>
            <a:ext cx="609600" cy="365125"/>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fld id="{396272A9-6FE0-4626-AEC7-32312B635104}" type="slidenum">
              <a:rPr lang="en-US" smtClean="0"/>
              <a:pPr/>
              <a:t>‹#›</a:t>
            </a:fld>
            <a:endParaRPr lang="en-US" dirty="0"/>
          </a:p>
        </p:txBody>
      </p:sp>
    </p:spTree>
    <p:extLst>
      <p:ext uri="{BB962C8B-B14F-4D97-AF65-F5344CB8AC3E}">
        <p14:creationId xmlns:p14="http://schemas.microsoft.com/office/powerpoint/2010/main" val="773924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304800" y="1143000"/>
            <a:ext cx="8534400" cy="4648200"/>
          </a:xfrm>
          <a:prstGeom prst="rect">
            <a:avLst/>
          </a:prstGeom>
        </p:spPr>
        <p:txBody>
          <a:bodyPr vert="horz" lIns="91440" tIns="45720" rIns="91440" bIns="45720" rtlCol="0">
            <a:normAutofit/>
          </a:bodyPr>
          <a:lstStyle>
            <a:lvl1pPr marL="233363" indent="-233363">
              <a:buClr>
                <a:schemeClr val="accent5"/>
              </a:buClr>
              <a:buFont typeface="Arial" panose="020B0604020202020204" pitchFamily="34" charset="0"/>
              <a:buChar cha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txBox="1">
            <a:spLocks/>
          </p:cNvSpPr>
          <p:nvPr userDrawn="1"/>
        </p:nvSpPr>
        <p:spPr>
          <a:xfrm>
            <a:off x="6826101" y="57150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6272A9-6FE0-4626-AEC7-32312B635104}" type="slidenum">
              <a:rPr lang="en-US" sz="1000" smtClean="0">
                <a:solidFill>
                  <a:schemeClr val="tx2"/>
                </a:solidFill>
              </a:rPr>
              <a:pPr/>
              <a:t>‹#›</a:t>
            </a:fld>
            <a:endParaRPr lang="en-US" sz="1000" dirty="0">
              <a:solidFill>
                <a:schemeClr val="tx2"/>
              </a:solidFill>
            </a:endParaRPr>
          </a:p>
        </p:txBody>
      </p:sp>
      <p:sp>
        <p:nvSpPr>
          <p:cNvPr id="8" name="Title Placeholder 1"/>
          <p:cNvSpPr>
            <a:spLocks noGrp="1"/>
          </p:cNvSpPr>
          <p:nvPr>
            <p:ph type="title"/>
          </p:nvPr>
        </p:nvSpPr>
        <p:spPr>
          <a:xfrm>
            <a:off x="304800" y="97715"/>
            <a:ext cx="6172200" cy="87817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3001225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304800" y="1143000"/>
            <a:ext cx="8534400" cy="4648200"/>
          </a:xfrm>
          <a:prstGeom prst="rect">
            <a:avLst/>
          </a:prstGeom>
        </p:spPr>
        <p:txBody>
          <a:bodyPr vert="horz" lIns="91440" tIns="45720" rIns="91440" bIns="45720" rtlCol="0">
            <a:normAutofit/>
          </a:bodyPr>
          <a:lstStyle>
            <a:lvl1pPr marL="233363" indent="-233363">
              <a:buClr>
                <a:schemeClr val="accent5"/>
              </a:buClr>
              <a:buFont typeface="Arial" panose="020B0604020202020204" pitchFamily="34" charset="0"/>
              <a:buChar cha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txBox="1">
            <a:spLocks/>
          </p:cNvSpPr>
          <p:nvPr userDrawn="1"/>
        </p:nvSpPr>
        <p:spPr>
          <a:xfrm>
            <a:off x="6826101" y="57150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6272A9-6FE0-4626-AEC7-32312B635104}" type="slidenum">
              <a:rPr lang="en-US" sz="1000" smtClean="0">
                <a:solidFill>
                  <a:schemeClr val="tx2"/>
                </a:solidFill>
              </a:rPr>
              <a:pPr/>
              <a:t>‹#›</a:t>
            </a:fld>
            <a:endParaRPr lang="en-US" sz="1000" dirty="0">
              <a:solidFill>
                <a:schemeClr val="tx2"/>
              </a:solidFill>
            </a:endParaRPr>
          </a:p>
        </p:txBody>
      </p:sp>
      <p:sp>
        <p:nvSpPr>
          <p:cNvPr id="8" name="Title Placeholder 1"/>
          <p:cNvSpPr>
            <a:spLocks noGrp="1"/>
          </p:cNvSpPr>
          <p:nvPr>
            <p:ph type="title"/>
          </p:nvPr>
        </p:nvSpPr>
        <p:spPr>
          <a:xfrm>
            <a:off x="304800" y="97715"/>
            <a:ext cx="6172200" cy="87817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3001225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304800" y="1143000"/>
            <a:ext cx="8534400" cy="4648200"/>
          </a:xfrm>
          <a:prstGeom prst="rect">
            <a:avLst/>
          </a:prstGeom>
        </p:spPr>
        <p:txBody>
          <a:bodyPr vert="horz" lIns="91440" tIns="45720" rIns="91440" bIns="45720" rtlCol="0">
            <a:normAutofit/>
          </a:bodyPr>
          <a:lstStyle>
            <a:lvl1pPr marL="233363" indent="-233363">
              <a:buClr>
                <a:schemeClr val="accent5"/>
              </a:buClr>
              <a:buFont typeface="Arial" panose="020B0604020202020204" pitchFamily="34" charset="0"/>
              <a:buChar cha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txBox="1">
            <a:spLocks/>
          </p:cNvSpPr>
          <p:nvPr userDrawn="1"/>
        </p:nvSpPr>
        <p:spPr>
          <a:xfrm>
            <a:off x="6826101" y="57150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6272A9-6FE0-4626-AEC7-32312B635104}" type="slidenum">
              <a:rPr lang="en-US" sz="1000" smtClean="0">
                <a:solidFill>
                  <a:schemeClr val="tx2"/>
                </a:solidFill>
              </a:rPr>
              <a:pPr/>
              <a:t>‹#›</a:t>
            </a:fld>
            <a:endParaRPr lang="en-US" sz="1000" dirty="0">
              <a:solidFill>
                <a:schemeClr val="tx2"/>
              </a:solidFill>
            </a:endParaRPr>
          </a:p>
        </p:txBody>
      </p:sp>
      <p:sp>
        <p:nvSpPr>
          <p:cNvPr id="8" name="Title Placeholder 1"/>
          <p:cNvSpPr>
            <a:spLocks noGrp="1"/>
          </p:cNvSpPr>
          <p:nvPr>
            <p:ph type="title"/>
          </p:nvPr>
        </p:nvSpPr>
        <p:spPr>
          <a:xfrm>
            <a:off x="304800" y="97715"/>
            <a:ext cx="6172200" cy="87817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3001225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304800" y="1143000"/>
            <a:ext cx="8534400" cy="4648200"/>
          </a:xfrm>
          <a:prstGeom prst="rect">
            <a:avLst/>
          </a:prstGeom>
        </p:spPr>
        <p:txBody>
          <a:bodyPr vert="horz" lIns="91440" tIns="45720" rIns="91440" bIns="45720" rtlCol="0">
            <a:normAutofit/>
          </a:bodyPr>
          <a:lstStyle>
            <a:lvl1pPr marL="233363" indent="-233363">
              <a:buClr>
                <a:schemeClr val="accent5"/>
              </a:buClr>
              <a:buFont typeface="Arial" panose="020B0604020202020204" pitchFamily="34" charset="0"/>
              <a:buChar cha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txBox="1">
            <a:spLocks/>
          </p:cNvSpPr>
          <p:nvPr userDrawn="1"/>
        </p:nvSpPr>
        <p:spPr>
          <a:xfrm>
            <a:off x="6826101" y="57150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6272A9-6FE0-4626-AEC7-32312B635104}" type="slidenum">
              <a:rPr lang="en-US" sz="1000" smtClean="0">
                <a:solidFill>
                  <a:schemeClr val="tx2"/>
                </a:solidFill>
              </a:rPr>
              <a:pPr/>
              <a:t>‹#›</a:t>
            </a:fld>
            <a:endParaRPr lang="en-US" sz="1000" dirty="0">
              <a:solidFill>
                <a:schemeClr val="tx2"/>
              </a:solidFill>
            </a:endParaRPr>
          </a:p>
        </p:txBody>
      </p:sp>
      <p:sp>
        <p:nvSpPr>
          <p:cNvPr id="8" name="Title Placeholder 1"/>
          <p:cNvSpPr>
            <a:spLocks noGrp="1"/>
          </p:cNvSpPr>
          <p:nvPr>
            <p:ph type="title"/>
          </p:nvPr>
        </p:nvSpPr>
        <p:spPr>
          <a:xfrm>
            <a:off x="304800" y="97715"/>
            <a:ext cx="6172200" cy="87817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3001225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userDrawn="1">
            <p:ph type="title"/>
          </p:nvPr>
        </p:nvSpPr>
        <p:spPr>
          <a:xfrm>
            <a:off x="304800" y="417221"/>
            <a:ext cx="8610600" cy="87817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304799" y="1384002"/>
            <a:ext cx="8534401" cy="463579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userDrawn="1">
            <p:ph type="sldNum" sz="quarter" idx="4"/>
          </p:nvPr>
        </p:nvSpPr>
        <p:spPr>
          <a:xfrm>
            <a:off x="304800" y="6248400"/>
            <a:ext cx="2133600" cy="365125"/>
          </a:xfrm>
          <a:prstGeom prst="rect">
            <a:avLst/>
          </a:prstGeom>
        </p:spPr>
        <p:txBody>
          <a:bodyPr vert="horz" lIns="91440" tIns="45720" rIns="91440" bIns="45720" rtlCol="0" anchor="ctr"/>
          <a:lstStyle>
            <a:lvl1pPr algn="l">
              <a:defRPr sz="1000">
                <a:solidFill>
                  <a:schemeClr val="tx1">
                    <a:lumMod val="65000"/>
                    <a:lumOff val="35000"/>
                  </a:schemeClr>
                </a:solidFill>
                <a:latin typeface="Arial" panose="020B0604020202020204" pitchFamily="34" charset="0"/>
                <a:cs typeface="Arial" panose="020B0604020202020204" pitchFamily="34" charset="0"/>
              </a:defRPr>
            </a:lvl1pPr>
          </a:lstStyle>
          <a:p>
            <a:fld id="{396272A9-6FE0-4626-AEC7-32312B635104}" type="slidenum">
              <a:rPr lang="en-US" smtClean="0"/>
              <a:pPr/>
              <a:t>‹#›</a:t>
            </a:fld>
            <a:endParaRPr lang="en-US" dirty="0"/>
          </a:p>
        </p:txBody>
      </p:sp>
    </p:spTree>
    <p:extLst>
      <p:ext uri="{BB962C8B-B14F-4D97-AF65-F5344CB8AC3E}">
        <p14:creationId xmlns:p14="http://schemas.microsoft.com/office/powerpoint/2010/main" val="1506954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iming>
    <p:tnLst>
      <p:par>
        <p:cTn id="1" dur="indefinite" restart="never" nodeType="tmRoot"/>
      </p:par>
    </p:tnLst>
  </p:timing>
  <p:hf sldNum="0" hdr="0" dt="0"/>
  <p:txStyles>
    <p:titleStyle>
      <a:lvl1pPr algn="l" defTabSz="914400" rtl="0" eaLnBrk="1" latinLnBrk="0" hangingPunct="1">
        <a:spcBef>
          <a:spcPct val="0"/>
        </a:spcBef>
        <a:buNone/>
        <a:defRPr sz="3200" b="0" kern="1200" cap="none" baseline="0">
          <a:solidFill>
            <a:srgbClr val="FF0000"/>
          </a:solidFill>
          <a:effectLst/>
          <a:latin typeface="Arial" panose="020B0604020202020204" pitchFamily="34" charset="0"/>
          <a:ea typeface="+mj-ea"/>
          <a:cs typeface="Arial" panose="020B0604020202020204" pitchFamily="34" charset="0"/>
        </a:defRPr>
      </a:lvl1pPr>
    </p:titleStyle>
    <p:bodyStyle>
      <a:lvl1pPr marL="233363" indent="-233363" algn="l" defTabSz="914400" rtl="0" eaLnBrk="1" latinLnBrk="0" hangingPunct="1">
        <a:spcBef>
          <a:spcPct val="20000"/>
        </a:spcBef>
        <a:buClr>
          <a:schemeClr val="tx1">
            <a:lumMod val="75000"/>
            <a:lumOff val="25000"/>
          </a:schemeClr>
        </a:buClr>
        <a:buSzPct val="100000"/>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90563" indent="-233363" algn="l" defTabSz="914400" rtl="0" eaLnBrk="1" latinLnBrk="0" hangingPunct="1">
        <a:spcBef>
          <a:spcPct val="2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tx1">
            <a:lumMod val="75000"/>
            <a:lumOff val="25000"/>
          </a:schemeClr>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tx1">
            <a:lumMod val="75000"/>
            <a:lumOff val="25000"/>
          </a:schemeClr>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tx1">
            <a:lumMod val="75000"/>
            <a:lumOff val="25000"/>
          </a:schemeClr>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2" Type="http://schemas.openxmlformats.org/officeDocument/2006/relationships/hyperlink" Target="https://www.xcelenergy.com/digital_application"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mailto:patrick.j.berger@xcelenergy.com" TargetMode="External"/><Relationship Id="rId2" Type="http://schemas.openxmlformats.org/officeDocument/2006/relationships/hyperlink" Target="mailto:jeffrey.s.jackson@xcelenergy.com"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37" y="1981200"/>
            <a:ext cx="8534400" cy="4114800"/>
          </a:xfrm>
        </p:spPr>
        <p:txBody>
          <a:bodyPr/>
          <a:lstStyle/>
          <a:p>
            <a:pPr marL="0" indent="0" algn="ctr">
              <a:buNone/>
            </a:pPr>
            <a:r>
              <a:rPr lang="en-US" sz="5400" b="1" dirty="0"/>
              <a:t>2017 </a:t>
            </a:r>
            <a:r>
              <a:rPr lang="en-US" sz="5400" b="1" dirty="0" smtClean="0"/>
              <a:t>Business Program Update for AEE</a:t>
            </a:r>
          </a:p>
          <a:p>
            <a:pPr marL="0" indent="0" algn="ctr">
              <a:buNone/>
            </a:pPr>
            <a:endParaRPr lang="en-US" sz="1100" b="1" dirty="0" smtClean="0"/>
          </a:p>
          <a:p>
            <a:pPr marL="0" indent="0" algn="ctr">
              <a:buNone/>
            </a:pPr>
            <a:r>
              <a:rPr lang="en-US" sz="2800" dirty="0" smtClean="0"/>
              <a:t>February 16, 2017</a:t>
            </a:r>
          </a:p>
          <a:p>
            <a:pPr marL="0" indent="0" algn="ctr">
              <a:buNone/>
            </a:pPr>
            <a:endParaRPr lang="en-US" sz="2400" dirty="0"/>
          </a:p>
          <a:p>
            <a:pPr marL="0" indent="0" algn="ctr">
              <a:buNone/>
            </a:pPr>
            <a:r>
              <a:rPr lang="en-US" sz="3200" dirty="0"/>
              <a:t>Jeff Jackson, Trade Relations Manager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457200"/>
            <a:ext cx="4785275" cy="920995"/>
          </a:xfrm>
          <a:prstGeom prst="rect">
            <a:avLst/>
          </a:prstGeom>
        </p:spPr>
      </p:pic>
    </p:spTree>
    <p:extLst>
      <p:ext uri="{BB962C8B-B14F-4D97-AF65-F5344CB8AC3E}">
        <p14:creationId xmlns:p14="http://schemas.microsoft.com/office/powerpoint/2010/main" val="557588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64821"/>
            <a:ext cx="7239000" cy="878179"/>
          </a:xfrm>
        </p:spPr>
        <p:txBody>
          <a:bodyPr/>
          <a:lstStyle/>
          <a:p>
            <a:r>
              <a:rPr lang="en-US" sz="2800" dirty="0" smtClean="0"/>
              <a:t>Building Operator Certification (BOC) </a:t>
            </a:r>
            <a:endParaRPr lang="en-US" sz="2800" dirty="0"/>
          </a:p>
        </p:txBody>
      </p:sp>
      <p:sp>
        <p:nvSpPr>
          <p:cNvPr id="5" name="Text Placeholder 4"/>
          <p:cNvSpPr>
            <a:spLocks noGrp="1"/>
          </p:cNvSpPr>
          <p:nvPr>
            <p:ph type="body" sz="quarter" idx="10"/>
          </p:nvPr>
        </p:nvSpPr>
        <p:spPr>
          <a:xfrm>
            <a:off x="304800" y="838200"/>
            <a:ext cx="8534400" cy="5181600"/>
          </a:xfrm>
        </p:spPr>
        <p:txBody>
          <a:bodyPr/>
          <a:lstStyle/>
          <a:p>
            <a:pPr marL="0" indent="0">
              <a:buNone/>
            </a:pPr>
            <a:endParaRPr lang="en-US" b="1" dirty="0" smtClean="0">
              <a:solidFill>
                <a:schemeClr val="accent6"/>
              </a:solidFill>
            </a:endParaRPr>
          </a:p>
          <a:p>
            <a:pPr marL="0" indent="0">
              <a:buNone/>
            </a:pPr>
            <a:r>
              <a:rPr lang="en-US" b="1" dirty="0" smtClean="0">
                <a:solidFill>
                  <a:schemeClr val="accent6"/>
                </a:solidFill>
              </a:rPr>
              <a:t>What: </a:t>
            </a:r>
            <a:r>
              <a:rPr lang="en-US" dirty="0" smtClean="0"/>
              <a:t>BOC is a nationally recognized training and certification program offered by the Midwest Energy Efficiency Alliance (MEEA).</a:t>
            </a:r>
            <a:br>
              <a:rPr lang="en-US" dirty="0" smtClean="0"/>
            </a:br>
            <a:endParaRPr lang="en-US" dirty="0" smtClean="0"/>
          </a:p>
          <a:p>
            <a:pPr marL="0" indent="0">
              <a:buNone/>
            </a:pPr>
            <a:r>
              <a:rPr lang="en-US" b="1" dirty="0" smtClean="0">
                <a:solidFill>
                  <a:schemeClr val="accent6"/>
                </a:solidFill>
              </a:rPr>
              <a:t>How: </a:t>
            </a:r>
            <a:r>
              <a:rPr lang="en-US" dirty="0" smtClean="0"/>
              <a:t>To </a:t>
            </a:r>
            <a:r>
              <a:rPr lang="en-US" dirty="0"/>
              <a:t>become certified, building operators will complete 74 hours of </a:t>
            </a:r>
            <a:r>
              <a:rPr lang="en-US" dirty="0" smtClean="0"/>
              <a:t>classroom </a:t>
            </a:r>
            <a:r>
              <a:rPr lang="en-US" dirty="0"/>
              <a:t>time in addition to </a:t>
            </a:r>
            <a:r>
              <a:rPr lang="en-US" dirty="0" smtClean="0"/>
              <a:t>5 </a:t>
            </a:r>
            <a:r>
              <a:rPr lang="en-US" dirty="0"/>
              <a:t>on-the-job projects</a:t>
            </a:r>
            <a:r>
              <a:rPr lang="en-US" dirty="0" smtClean="0"/>
              <a:t>. Xcel Energy will then claim deemed energy savings for the on-the-job projects and pay tuition reimbursement of $500 flat for those who complete the training.  </a:t>
            </a:r>
            <a:br>
              <a:rPr lang="en-US" dirty="0" smtClean="0"/>
            </a:br>
            <a:endParaRPr lang="en-US" dirty="0"/>
          </a:p>
          <a:p>
            <a:pPr marL="0" indent="0">
              <a:buNone/>
            </a:pPr>
            <a:r>
              <a:rPr lang="en-US" b="1" dirty="0">
                <a:solidFill>
                  <a:schemeClr val="accent6"/>
                </a:solidFill>
              </a:rPr>
              <a:t>Who: </a:t>
            </a:r>
            <a:r>
              <a:rPr lang="en-US" dirty="0" smtClean="0"/>
              <a:t>This </a:t>
            </a:r>
            <a:r>
              <a:rPr lang="en-US" dirty="0"/>
              <a:t>offering will be available all customers of 50K </a:t>
            </a:r>
            <a:r>
              <a:rPr lang="en-US" dirty="0" smtClean="0"/>
              <a:t>sq ft </a:t>
            </a:r>
            <a:r>
              <a:rPr lang="en-US" dirty="0"/>
              <a:t>and above </a:t>
            </a:r>
            <a:r>
              <a:rPr lang="en-US" dirty="0" smtClean="0"/>
              <a:t>in </a:t>
            </a:r>
            <a:r>
              <a:rPr lang="en-US" dirty="0"/>
              <a:t>Xcel Energy Minnesota Service territory</a:t>
            </a:r>
            <a:r>
              <a:rPr lang="en-US" dirty="0" smtClean="0"/>
              <a:t>. </a:t>
            </a:r>
            <a:r>
              <a:rPr lang="en-US" dirty="0"/>
              <a:t>Only one building </a:t>
            </a:r>
            <a:r>
              <a:rPr lang="en-US" dirty="0" smtClean="0"/>
              <a:t> operator </a:t>
            </a:r>
            <a:r>
              <a:rPr lang="en-US" dirty="0"/>
              <a:t>per building may receive the tuition reimbursement.  </a:t>
            </a:r>
            <a:r>
              <a:rPr lang="en-US" dirty="0" smtClean="0"/>
              <a:t/>
            </a:r>
            <a:br>
              <a:rPr lang="en-US" dirty="0" smtClean="0"/>
            </a:br>
            <a:endParaRPr lang="en-US" dirty="0"/>
          </a:p>
          <a:p>
            <a:pPr marL="0" indent="0">
              <a:buNone/>
            </a:pPr>
            <a:r>
              <a:rPr lang="en-US" b="1" dirty="0" smtClean="0">
                <a:solidFill>
                  <a:schemeClr val="accent6"/>
                </a:solidFill>
              </a:rPr>
              <a:t>Where: </a:t>
            </a:r>
            <a:r>
              <a:rPr lang="en-US" dirty="0" smtClean="0"/>
              <a:t>BOC trainings will be offered throughout our service territory and be scheduled and facilitated through MEEA.</a:t>
            </a:r>
          </a:p>
          <a:p>
            <a:pPr marL="0" indent="0">
              <a:buNone/>
            </a:pPr>
            <a:endParaRPr lang="en-US" b="1" dirty="0"/>
          </a:p>
          <a:p>
            <a:pPr marL="0" indent="0">
              <a:buNone/>
            </a:pPr>
            <a:endParaRPr lang="en-US" b="1" dirty="0"/>
          </a:p>
          <a:p>
            <a:endParaRPr lang="en-US" dirty="0" smtClean="0"/>
          </a:p>
          <a:p>
            <a:endParaRPr lang="en-US" dirty="0"/>
          </a:p>
        </p:txBody>
      </p:sp>
      <p:sp>
        <p:nvSpPr>
          <p:cNvPr id="2" name="Slide Number Placeholder 1"/>
          <p:cNvSpPr>
            <a:spLocks noGrp="1"/>
          </p:cNvSpPr>
          <p:nvPr>
            <p:ph type="sldNum" sz="quarter" idx="4"/>
          </p:nvPr>
        </p:nvSpPr>
        <p:spPr/>
        <p:txBody>
          <a:bodyPr/>
          <a:lstStyle/>
          <a:p>
            <a:fld id="{396272A9-6FE0-4626-AEC7-32312B635104}" type="slidenum">
              <a:rPr lang="en-US" smtClean="0"/>
              <a:pPr/>
              <a:t>10</a:t>
            </a:fld>
            <a:endParaRPr lang="en-US" dirty="0"/>
          </a:p>
        </p:txBody>
      </p:sp>
    </p:spTree>
    <p:extLst>
      <p:ext uri="{BB962C8B-B14F-4D97-AF65-F5344CB8AC3E}">
        <p14:creationId xmlns:p14="http://schemas.microsoft.com/office/powerpoint/2010/main" val="1169308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Motors &amp; </a:t>
            </a:r>
            <a:r>
              <a:rPr lang="en-US" sz="4400" dirty="0" smtClean="0"/>
              <a:t>Drives</a:t>
            </a:r>
            <a:endParaRPr lang="en-US" sz="4400" dirty="0"/>
          </a:p>
        </p:txBody>
      </p:sp>
      <p:sp>
        <p:nvSpPr>
          <p:cNvPr id="3" name="Text Placeholder 2"/>
          <p:cNvSpPr>
            <a:spLocks noGrp="1"/>
          </p:cNvSpPr>
          <p:nvPr>
            <p:ph type="body" sz="quarter" idx="10"/>
          </p:nvPr>
        </p:nvSpPr>
        <p:spPr>
          <a:xfrm>
            <a:off x="304800" y="1295400"/>
            <a:ext cx="8534400" cy="4876800"/>
          </a:xfrm>
        </p:spPr>
        <p:txBody>
          <a:bodyPr/>
          <a:lstStyle/>
          <a:p>
            <a:pPr marL="0" indent="0">
              <a:buNone/>
            </a:pPr>
            <a:r>
              <a:rPr lang="en-US" sz="3600" b="1" dirty="0"/>
              <a:t>No change to Rebates for VFDs or </a:t>
            </a:r>
            <a:r>
              <a:rPr lang="en-US" sz="3600" b="1" dirty="0" smtClean="0"/>
              <a:t>Motors for the 2017 – 2019 triennial</a:t>
            </a:r>
          </a:p>
          <a:p>
            <a:pPr marL="0" indent="0">
              <a:buNone/>
            </a:pPr>
            <a:endParaRPr lang="en-US" sz="2400" b="1" dirty="0"/>
          </a:p>
          <a:p>
            <a:pPr marL="0" indent="0">
              <a:buNone/>
            </a:pPr>
            <a:r>
              <a:rPr lang="en-US" sz="3600" b="1" dirty="0" smtClean="0"/>
              <a:t>As </a:t>
            </a:r>
            <a:r>
              <a:rPr lang="en-US" sz="3600" b="1" dirty="0"/>
              <a:t>of January 1, </a:t>
            </a:r>
            <a:r>
              <a:rPr lang="en-US" sz="3600" b="1" dirty="0" smtClean="0"/>
              <a:t>2017</a:t>
            </a:r>
          </a:p>
          <a:p>
            <a:pPr>
              <a:buFont typeface="Wingdings" panose="05000000000000000000" pitchFamily="2" charset="2"/>
              <a:buChar char="§"/>
            </a:pPr>
            <a:r>
              <a:rPr lang="en-US" sz="3600" b="1" dirty="0" smtClean="0"/>
              <a:t> 900 </a:t>
            </a:r>
            <a:r>
              <a:rPr lang="en-US" sz="3600" b="1" dirty="0"/>
              <a:t>RPM is prescriptive </a:t>
            </a:r>
            <a:r>
              <a:rPr lang="en-US" sz="3600" b="1" dirty="0" smtClean="0"/>
              <a:t>for all motors and VFD measures</a:t>
            </a:r>
          </a:p>
          <a:p>
            <a:pPr>
              <a:buFont typeface="Wingdings" panose="05000000000000000000" pitchFamily="2" charset="2"/>
              <a:buChar char="§"/>
            </a:pPr>
            <a:endParaRPr lang="en-US" sz="3600" b="1" dirty="0" smtClean="0"/>
          </a:p>
        </p:txBody>
      </p:sp>
      <p:sp>
        <p:nvSpPr>
          <p:cNvPr id="4" name="Slide Number Placeholder 3"/>
          <p:cNvSpPr>
            <a:spLocks noGrp="1"/>
          </p:cNvSpPr>
          <p:nvPr>
            <p:ph type="sldNum" sz="quarter" idx="4"/>
          </p:nvPr>
        </p:nvSpPr>
        <p:spPr/>
        <p:txBody>
          <a:bodyPr/>
          <a:lstStyle/>
          <a:p>
            <a:fld id="{396272A9-6FE0-4626-AEC7-32312B635104}" type="slidenum">
              <a:rPr lang="en-US" smtClean="0"/>
              <a:pPr/>
              <a:t>11</a:t>
            </a:fld>
            <a:endParaRPr lang="en-US" dirty="0"/>
          </a:p>
        </p:txBody>
      </p:sp>
    </p:spTree>
    <p:extLst>
      <p:ext uri="{BB962C8B-B14F-4D97-AF65-F5344CB8AC3E}">
        <p14:creationId xmlns:p14="http://schemas.microsoft.com/office/powerpoint/2010/main" val="3452081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Codes increased and had to make changes</a:t>
            </a:r>
          </a:p>
          <a:p>
            <a:pPr lvl="1"/>
            <a:r>
              <a:rPr lang="en-US" sz="2400" dirty="0" smtClean="0"/>
              <a:t>Base efficiencies have increased</a:t>
            </a:r>
            <a:endParaRPr lang="en-US" sz="2400" dirty="0"/>
          </a:p>
          <a:p>
            <a:r>
              <a:rPr lang="en-US" sz="2400" dirty="0" smtClean="0"/>
              <a:t>Invoice date determines what rebate they qualify for</a:t>
            </a:r>
          </a:p>
          <a:p>
            <a:r>
              <a:rPr lang="en-US" sz="2400" dirty="0" smtClean="0"/>
              <a:t>Rebates based off SEER and IEER</a:t>
            </a:r>
            <a:endParaRPr lang="en-US" sz="2400" dirty="0"/>
          </a:p>
          <a:p>
            <a:pPr lvl="1"/>
            <a:r>
              <a:rPr lang="en-US" sz="2400" dirty="0" smtClean="0"/>
              <a:t>Rebates are not necessarily smaller</a:t>
            </a:r>
            <a:endParaRPr lang="en-US" sz="2400" dirty="0"/>
          </a:p>
          <a:p>
            <a:pPr lvl="1"/>
            <a:r>
              <a:rPr lang="en-US" sz="2400" dirty="0" smtClean="0"/>
              <a:t>Some lower efficiency equipment may not qualify anymore</a:t>
            </a:r>
            <a:endParaRPr lang="en-US" sz="2400" dirty="0"/>
          </a:p>
          <a:p>
            <a:r>
              <a:rPr lang="en-US" sz="2400" dirty="0" smtClean="0"/>
              <a:t>Mini-split heat pumps now prescriptive</a:t>
            </a:r>
          </a:p>
          <a:p>
            <a:r>
              <a:rPr lang="en-US" sz="2400" dirty="0" smtClean="0"/>
              <a:t>Cooling only mini splits – prescriptive rebate for data centers only</a:t>
            </a:r>
            <a:endParaRPr lang="en-US" sz="2400" dirty="0"/>
          </a:p>
        </p:txBody>
      </p:sp>
      <p:sp>
        <p:nvSpPr>
          <p:cNvPr id="3" name="Title 2"/>
          <p:cNvSpPr>
            <a:spLocks noGrp="1"/>
          </p:cNvSpPr>
          <p:nvPr>
            <p:ph type="title"/>
          </p:nvPr>
        </p:nvSpPr>
        <p:spPr/>
        <p:txBody>
          <a:bodyPr/>
          <a:lstStyle/>
          <a:p>
            <a:r>
              <a:rPr lang="en-US" dirty="0" smtClean="0"/>
              <a:t>Cooling Efficiency	</a:t>
            </a:r>
            <a:endParaRPr lang="en-US" dirty="0"/>
          </a:p>
        </p:txBody>
      </p:sp>
    </p:spTree>
    <p:extLst>
      <p:ext uri="{BB962C8B-B14F-4D97-AF65-F5344CB8AC3E}">
        <p14:creationId xmlns:p14="http://schemas.microsoft.com/office/powerpoint/2010/main" val="2277187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Cooling rebate changes</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194575"/>
            <a:ext cx="8534400" cy="454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5570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Cooling rebate </a:t>
            </a:r>
            <a:r>
              <a:rPr lang="en-US" dirty="0"/>
              <a:t>c</a:t>
            </a:r>
            <a:r>
              <a:rPr lang="en-US" dirty="0" smtClean="0"/>
              <a:t>hanges</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628131"/>
            <a:ext cx="8534400" cy="3677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0967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8534400" cy="4953000"/>
          </a:xfrm>
        </p:spPr>
        <p:txBody>
          <a:bodyPr>
            <a:normAutofit fontScale="92500" lnSpcReduction="10000"/>
          </a:bodyPr>
          <a:lstStyle/>
          <a:p>
            <a:r>
              <a:rPr lang="en-US" dirty="0" smtClean="0"/>
              <a:t>Not the same as split systems</a:t>
            </a:r>
          </a:p>
          <a:p>
            <a:r>
              <a:rPr lang="en-US" dirty="0" smtClean="0"/>
              <a:t>Split system – has one outside unit, one heat exchanger (evaporator) centrally located and ductwork to deliver the conditioned air</a:t>
            </a:r>
          </a:p>
          <a:p>
            <a:r>
              <a:rPr lang="en-US" dirty="0" smtClean="0"/>
              <a:t>Mini-split systems – has refrigerant being delivered to the mounted units in individual zone (so typically no ductwork). There can also be many evaporator coils which make the incremental cost higher (each system can have a different number of coils)</a:t>
            </a:r>
          </a:p>
          <a:p>
            <a:r>
              <a:rPr lang="en-US" dirty="0" smtClean="0"/>
              <a:t>Mini-splits – from a cost effectiveness standpoint the systems are poor for normal residential size ranges. The larger commercial systems do get into variable refrigerant flow types and the energy savings are difficult to calculate</a:t>
            </a:r>
          </a:p>
          <a:p>
            <a:r>
              <a:rPr lang="en-US" dirty="0" smtClean="0"/>
              <a:t>Cooling only mini-splits will be available for data centers, all other applications do not have enough equivalent full load hours (pending regulatory approval)</a:t>
            </a:r>
          </a:p>
          <a:p>
            <a:r>
              <a:rPr lang="en-US" dirty="0" smtClean="0"/>
              <a:t>Mini-split heat pumps (heating &amp; cooling) will be available for all applications</a:t>
            </a:r>
            <a:endParaRPr lang="en-US" dirty="0"/>
          </a:p>
        </p:txBody>
      </p:sp>
      <p:sp>
        <p:nvSpPr>
          <p:cNvPr id="3" name="Title 2"/>
          <p:cNvSpPr>
            <a:spLocks noGrp="1"/>
          </p:cNvSpPr>
          <p:nvPr>
            <p:ph type="title"/>
          </p:nvPr>
        </p:nvSpPr>
        <p:spPr/>
        <p:txBody>
          <a:bodyPr/>
          <a:lstStyle/>
          <a:p>
            <a:r>
              <a:rPr lang="en-US" dirty="0" smtClean="0"/>
              <a:t>Mini split systems</a:t>
            </a:r>
            <a:endParaRPr lang="en-US" dirty="0"/>
          </a:p>
        </p:txBody>
      </p:sp>
    </p:spTree>
    <p:extLst>
      <p:ext uri="{BB962C8B-B14F-4D97-AF65-F5344CB8AC3E}">
        <p14:creationId xmlns:p14="http://schemas.microsoft.com/office/powerpoint/2010/main" val="2779871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Mini-splits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49883063"/>
              </p:ext>
            </p:extLst>
          </p:nvPr>
        </p:nvGraphicFramePr>
        <p:xfrm>
          <a:off x="304800" y="4191000"/>
          <a:ext cx="8382001" cy="1891887"/>
        </p:xfrm>
        <a:graphic>
          <a:graphicData uri="http://schemas.openxmlformats.org/drawingml/2006/table">
            <a:tbl>
              <a:tblPr firstRow="1" firstCol="1" bandRow="1"/>
              <a:tblGrid>
                <a:gridCol w="2025651"/>
                <a:gridCol w="1922394"/>
                <a:gridCol w="1275522"/>
                <a:gridCol w="1579217"/>
                <a:gridCol w="1579217"/>
              </a:tblGrid>
              <a:tr h="244576">
                <a:tc rowSpan="2">
                  <a:txBody>
                    <a:bodyPr/>
                    <a:lstStyle/>
                    <a:p>
                      <a:pPr marL="0" marR="0" algn="ctr">
                        <a:lnSpc>
                          <a:spcPct val="114000"/>
                        </a:lnSpc>
                        <a:spcBef>
                          <a:spcPts val="0"/>
                        </a:spcBef>
                        <a:spcAft>
                          <a:spcPts val="900"/>
                        </a:spcAft>
                      </a:pPr>
                      <a:r>
                        <a:rPr lang="en-US" sz="1600" b="1" dirty="0">
                          <a:effectLst/>
                          <a:latin typeface="Candara"/>
                          <a:ea typeface="Calibri"/>
                          <a:cs typeface="Times New Roman"/>
                        </a:rPr>
                        <a:t>Rebate Levels &amp; Requirements</a:t>
                      </a:r>
                      <a:endParaRPr lang="en-US" sz="1600" dirty="0">
                        <a:effectLst/>
                        <a:latin typeface="Calibri"/>
                        <a:ea typeface="Calibri"/>
                        <a:cs typeface="Times New Roman"/>
                      </a:endParaRPr>
                    </a:p>
                  </a:txBody>
                  <a:tcPr marL="37106" marR="37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4000"/>
                        </a:lnSpc>
                        <a:spcBef>
                          <a:spcPts val="0"/>
                        </a:spcBef>
                        <a:spcAft>
                          <a:spcPts val="900"/>
                        </a:spcAft>
                      </a:pPr>
                      <a:r>
                        <a:rPr lang="en-US" sz="1600" b="1" dirty="0">
                          <a:effectLst/>
                          <a:latin typeface="Candara"/>
                          <a:ea typeface="Calibri"/>
                          <a:cs typeface="Times New Roman"/>
                        </a:rPr>
                        <a:t>Baseline Rebate</a:t>
                      </a:r>
                      <a:endParaRPr lang="en-US" sz="1600" dirty="0">
                        <a:effectLst/>
                        <a:latin typeface="Calibri"/>
                        <a:ea typeface="Calibri"/>
                        <a:cs typeface="Times New Roman"/>
                      </a:endParaRPr>
                    </a:p>
                  </a:txBody>
                  <a:tcPr marL="37106" marR="37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4000"/>
                        </a:lnSpc>
                        <a:spcBef>
                          <a:spcPts val="0"/>
                        </a:spcBef>
                        <a:spcAft>
                          <a:spcPts val="900"/>
                        </a:spcAft>
                      </a:pPr>
                      <a:r>
                        <a:rPr lang="en-US" sz="1600" b="1" dirty="0">
                          <a:effectLst/>
                          <a:latin typeface="Candara"/>
                          <a:ea typeface="Calibri"/>
                          <a:cs typeface="Times New Roman"/>
                        </a:rPr>
                        <a:t>Incremental Rebate</a:t>
                      </a:r>
                      <a:endParaRPr lang="en-US" sz="1600" dirty="0">
                        <a:effectLst/>
                        <a:latin typeface="Calibri"/>
                        <a:ea typeface="Calibri"/>
                        <a:cs typeface="Times New Roman"/>
                      </a:endParaRPr>
                    </a:p>
                  </a:txBody>
                  <a:tcPr marL="37106" marR="37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503965">
                <a:tc vMerge="1">
                  <a:txBody>
                    <a:bodyPr/>
                    <a:lstStyle/>
                    <a:p>
                      <a:endParaRPr lang="en-US"/>
                    </a:p>
                  </a:txBody>
                  <a:tcPr/>
                </a:tc>
                <a:tc>
                  <a:txBody>
                    <a:bodyPr/>
                    <a:lstStyle/>
                    <a:p>
                      <a:pPr marL="0" marR="0">
                        <a:lnSpc>
                          <a:spcPct val="114000"/>
                        </a:lnSpc>
                        <a:spcBef>
                          <a:spcPts val="0"/>
                        </a:spcBef>
                        <a:spcAft>
                          <a:spcPts val="900"/>
                        </a:spcAft>
                      </a:pPr>
                      <a:r>
                        <a:rPr lang="en-US" sz="1600" b="1" dirty="0" smtClean="0">
                          <a:solidFill>
                            <a:srgbClr val="FF0000"/>
                          </a:solidFill>
                          <a:effectLst/>
                          <a:latin typeface="Candara"/>
                          <a:ea typeface="Calibri"/>
                          <a:cs typeface="Times New Roman"/>
                        </a:rPr>
                        <a:t>Baseline</a:t>
                      </a:r>
                      <a:r>
                        <a:rPr lang="en-US" sz="1600" b="1" dirty="0" smtClean="0">
                          <a:effectLst/>
                          <a:latin typeface="Candara"/>
                          <a:ea typeface="Calibri"/>
                          <a:cs typeface="Times New Roman"/>
                        </a:rPr>
                        <a:t>New </a:t>
                      </a:r>
                      <a:r>
                        <a:rPr lang="en-US" sz="1600" b="1" dirty="0" smtClean="0">
                          <a:solidFill>
                            <a:srgbClr val="FF0000"/>
                          </a:solidFill>
                          <a:effectLst/>
                          <a:latin typeface="Candara"/>
                          <a:ea typeface="Calibri"/>
                          <a:cs typeface="Times New Roman"/>
                        </a:rPr>
                        <a:t>Rebate</a:t>
                      </a:r>
                      <a:r>
                        <a:rPr lang="en-US" sz="1600" b="1" dirty="0" smtClean="0">
                          <a:effectLst/>
                          <a:latin typeface="Candara"/>
                          <a:ea typeface="Calibri"/>
                          <a:cs typeface="Times New Roman"/>
                        </a:rPr>
                        <a:t>efficiency</a:t>
                      </a:r>
                      <a:endParaRPr lang="en-US" sz="1600" dirty="0">
                        <a:effectLst/>
                        <a:latin typeface="Calibri"/>
                        <a:ea typeface="Calibri"/>
                        <a:cs typeface="Times New Roman"/>
                      </a:endParaRPr>
                    </a:p>
                  </a:txBody>
                  <a:tcPr marL="37106" marR="37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4000"/>
                        </a:lnSpc>
                        <a:spcBef>
                          <a:spcPts val="0"/>
                        </a:spcBef>
                        <a:spcAft>
                          <a:spcPts val="900"/>
                        </a:spcAft>
                      </a:pPr>
                      <a:r>
                        <a:rPr lang="en-US" sz="1600" b="1" dirty="0" smtClean="0">
                          <a:effectLst/>
                          <a:latin typeface="Candara"/>
                          <a:ea typeface="Calibri"/>
                          <a:cs typeface="Times New Roman"/>
                        </a:rPr>
                        <a:t>New </a:t>
                      </a:r>
                      <a:r>
                        <a:rPr lang="en-US" sz="1600" b="1" dirty="0">
                          <a:effectLst/>
                          <a:latin typeface="Candara"/>
                          <a:ea typeface="Calibri"/>
                          <a:cs typeface="Times New Roman"/>
                        </a:rPr>
                        <a:t>Base rebate per ton</a:t>
                      </a:r>
                      <a:endParaRPr lang="en-US" sz="1600" dirty="0">
                        <a:effectLst/>
                        <a:latin typeface="Calibri"/>
                        <a:ea typeface="Calibri"/>
                        <a:cs typeface="Times New Roman"/>
                      </a:endParaRPr>
                    </a:p>
                  </a:txBody>
                  <a:tcPr marL="37106" marR="37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4000"/>
                        </a:lnSpc>
                        <a:spcBef>
                          <a:spcPts val="0"/>
                        </a:spcBef>
                        <a:spcAft>
                          <a:spcPts val="900"/>
                        </a:spcAft>
                      </a:pPr>
                      <a:r>
                        <a:rPr lang="en-US" sz="1600" b="1" dirty="0" smtClean="0">
                          <a:solidFill>
                            <a:srgbClr val="FF0000"/>
                          </a:solidFill>
                          <a:effectLst/>
                          <a:latin typeface="Candara"/>
                          <a:ea typeface="Calibri"/>
                          <a:cs typeface="Times New Roman"/>
                        </a:rPr>
                        <a:t>Incremental</a:t>
                      </a:r>
                      <a:r>
                        <a:rPr lang="en-US" sz="1600" b="1" baseline="0" dirty="0" smtClean="0">
                          <a:solidFill>
                            <a:srgbClr val="FF0000"/>
                          </a:solidFill>
                          <a:effectLst/>
                          <a:latin typeface="Candara"/>
                          <a:ea typeface="Calibri"/>
                          <a:cs typeface="Times New Roman"/>
                        </a:rPr>
                        <a:t> Rebate</a:t>
                      </a:r>
                      <a:r>
                        <a:rPr lang="en-US" sz="1600" b="1" dirty="0" smtClean="0">
                          <a:effectLst/>
                          <a:latin typeface="Candara"/>
                          <a:ea typeface="Calibri"/>
                          <a:cs typeface="Times New Roman"/>
                        </a:rPr>
                        <a:t>New </a:t>
                      </a:r>
                      <a:r>
                        <a:rPr lang="en-US" sz="1600" b="1" dirty="0">
                          <a:effectLst/>
                          <a:latin typeface="Candara"/>
                          <a:ea typeface="Calibri"/>
                          <a:cs typeface="Times New Roman"/>
                        </a:rPr>
                        <a:t>Increment</a:t>
                      </a:r>
                      <a:endParaRPr lang="en-US" sz="1600" dirty="0">
                        <a:effectLst/>
                        <a:latin typeface="Calibri"/>
                        <a:ea typeface="Calibri"/>
                        <a:cs typeface="Times New Roman"/>
                      </a:endParaRPr>
                    </a:p>
                  </a:txBody>
                  <a:tcPr marL="37106" marR="37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4000"/>
                        </a:lnSpc>
                        <a:spcBef>
                          <a:spcPts val="0"/>
                        </a:spcBef>
                        <a:spcAft>
                          <a:spcPts val="900"/>
                        </a:spcAft>
                      </a:pPr>
                      <a:r>
                        <a:rPr lang="en-US" sz="1600" b="1" dirty="0" smtClean="0">
                          <a:effectLst/>
                          <a:latin typeface="Candara"/>
                          <a:ea typeface="Calibri"/>
                          <a:cs typeface="Times New Roman"/>
                        </a:rPr>
                        <a:t>New </a:t>
                      </a:r>
                      <a:r>
                        <a:rPr lang="en-US" sz="1600" b="1" dirty="0">
                          <a:effectLst/>
                          <a:latin typeface="Candara"/>
                          <a:ea typeface="Calibri"/>
                          <a:cs typeface="Times New Roman"/>
                        </a:rPr>
                        <a:t>Incr. rebate per ton</a:t>
                      </a:r>
                      <a:endParaRPr lang="en-US" sz="1600" dirty="0">
                        <a:effectLst/>
                        <a:latin typeface="Calibri"/>
                        <a:ea typeface="Calibri"/>
                        <a:cs typeface="Times New Roman"/>
                      </a:endParaRPr>
                    </a:p>
                  </a:txBody>
                  <a:tcPr marL="37106" marR="37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494">
                <a:tc>
                  <a:txBody>
                    <a:bodyPr/>
                    <a:lstStyle/>
                    <a:p>
                      <a:pPr marL="0" marR="0">
                        <a:lnSpc>
                          <a:spcPct val="114000"/>
                        </a:lnSpc>
                        <a:spcBef>
                          <a:spcPts val="0"/>
                        </a:spcBef>
                        <a:spcAft>
                          <a:spcPts val="0"/>
                        </a:spcAft>
                      </a:pPr>
                      <a:r>
                        <a:rPr lang="en-US" sz="1600" dirty="0" smtClean="0">
                          <a:solidFill>
                            <a:srgbClr val="FF0000"/>
                          </a:solidFill>
                          <a:effectLst/>
                          <a:latin typeface="Candara"/>
                          <a:ea typeface="Calibri"/>
                          <a:cs typeface="Times New Roman"/>
                        </a:rPr>
                        <a:t>Mini-split heat pumps</a:t>
                      </a:r>
                      <a:endParaRPr lang="en-US" sz="1600" dirty="0">
                        <a:solidFill>
                          <a:srgbClr val="FF0000"/>
                        </a:solidFill>
                        <a:effectLst/>
                        <a:latin typeface="Calibri"/>
                        <a:ea typeface="Calibri"/>
                        <a:cs typeface="Times New Roman"/>
                      </a:endParaRPr>
                    </a:p>
                  </a:txBody>
                  <a:tcPr marL="37106" marR="37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4000"/>
                        </a:lnSpc>
                        <a:spcBef>
                          <a:spcPts val="0"/>
                        </a:spcBef>
                        <a:spcAft>
                          <a:spcPts val="0"/>
                        </a:spcAft>
                      </a:pPr>
                      <a:r>
                        <a:rPr lang="en-US" sz="1600" dirty="0" smtClean="0">
                          <a:solidFill>
                            <a:srgbClr val="FF0000"/>
                          </a:solidFill>
                          <a:effectLst/>
                          <a:latin typeface="Candara"/>
                          <a:ea typeface="Calibri"/>
                          <a:cs typeface="Times New Roman"/>
                        </a:rPr>
                        <a:t>16 SEER &amp; 7 HSPF</a:t>
                      </a:r>
                      <a:endParaRPr lang="en-US" sz="1600" dirty="0">
                        <a:solidFill>
                          <a:srgbClr val="FF0000"/>
                        </a:solidFill>
                        <a:effectLst/>
                        <a:latin typeface="Calibri"/>
                        <a:ea typeface="Calibri"/>
                        <a:cs typeface="Times New Roman"/>
                      </a:endParaRPr>
                    </a:p>
                  </a:txBody>
                  <a:tcPr marL="37106" marR="37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4000"/>
                        </a:lnSpc>
                        <a:spcBef>
                          <a:spcPts val="0"/>
                        </a:spcBef>
                        <a:spcAft>
                          <a:spcPts val="0"/>
                        </a:spcAft>
                      </a:pPr>
                      <a:r>
                        <a:rPr lang="en-US" sz="1600" dirty="0" smtClean="0">
                          <a:solidFill>
                            <a:srgbClr val="FF0000"/>
                          </a:solidFill>
                          <a:effectLst/>
                          <a:latin typeface="Candara"/>
                          <a:ea typeface="Calibri"/>
                          <a:cs typeface="Times New Roman"/>
                        </a:rPr>
                        <a:t>$50</a:t>
                      </a:r>
                      <a:endParaRPr lang="en-US" sz="1600" dirty="0">
                        <a:solidFill>
                          <a:srgbClr val="FF0000"/>
                        </a:solidFill>
                        <a:effectLst/>
                        <a:latin typeface="Calibri"/>
                        <a:ea typeface="Calibri"/>
                        <a:cs typeface="Times New Roman"/>
                      </a:endParaRPr>
                    </a:p>
                  </a:txBody>
                  <a:tcPr marL="37106" marR="37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4000"/>
                        </a:lnSpc>
                        <a:spcBef>
                          <a:spcPts val="0"/>
                        </a:spcBef>
                        <a:spcAft>
                          <a:spcPts val="0"/>
                        </a:spcAft>
                      </a:pPr>
                      <a:r>
                        <a:rPr lang="en-US" sz="1600" dirty="0">
                          <a:solidFill>
                            <a:srgbClr val="FF0000"/>
                          </a:solidFill>
                          <a:effectLst/>
                          <a:latin typeface="Candara"/>
                          <a:ea typeface="Calibri"/>
                          <a:cs typeface="Times New Roman"/>
                        </a:rPr>
                        <a:t>0.1 </a:t>
                      </a:r>
                      <a:r>
                        <a:rPr lang="en-US" sz="1600" dirty="0" smtClean="0">
                          <a:solidFill>
                            <a:srgbClr val="FF0000"/>
                          </a:solidFill>
                          <a:effectLst/>
                          <a:latin typeface="Candara"/>
                          <a:ea typeface="Calibri"/>
                          <a:cs typeface="Times New Roman"/>
                        </a:rPr>
                        <a:t>SEER</a:t>
                      </a:r>
                      <a:endParaRPr lang="en-US" sz="1600" dirty="0">
                        <a:solidFill>
                          <a:srgbClr val="FF0000"/>
                        </a:solidFill>
                        <a:effectLst/>
                        <a:latin typeface="Calibri"/>
                        <a:ea typeface="Calibri"/>
                        <a:cs typeface="Times New Roman"/>
                      </a:endParaRPr>
                    </a:p>
                  </a:txBody>
                  <a:tcPr marL="37106" marR="37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4000"/>
                        </a:lnSpc>
                        <a:spcBef>
                          <a:spcPts val="0"/>
                        </a:spcBef>
                        <a:spcAft>
                          <a:spcPts val="0"/>
                        </a:spcAft>
                      </a:pPr>
                      <a:r>
                        <a:rPr lang="en-US" sz="1600" dirty="0" smtClean="0">
                          <a:solidFill>
                            <a:srgbClr val="FF0000"/>
                          </a:solidFill>
                          <a:effectLst/>
                          <a:latin typeface="Candara"/>
                          <a:ea typeface="Calibri"/>
                          <a:cs typeface="Times New Roman"/>
                        </a:rPr>
                        <a:t>$2</a:t>
                      </a:r>
                      <a:endParaRPr lang="en-US" sz="1600" dirty="0">
                        <a:solidFill>
                          <a:srgbClr val="FF0000"/>
                        </a:solidFill>
                        <a:effectLst/>
                        <a:latin typeface="Calibri"/>
                        <a:ea typeface="Calibri"/>
                        <a:cs typeface="Times New Roman"/>
                      </a:endParaRPr>
                    </a:p>
                  </a:txBody>
                  <a:tcPr marL="37106" marR="37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3965">
                <a:tc>
                  <a:txBody>
                    <a:bodyPr/>
                    <a:lstStyle/>
                    <a:p>
                      <a:pPr marL="0" marR="0">
                        <a:lnSpc>
                          <a:spcPct val="114000"/>
                        </a:lnSpc>
                        <a:spcBef>
                          <a:spcPts val="0"/>
                        </a:spcBef>
                        <a:spcAft>
                          <a:spcPts val="0"/>
                        </a:spcAft>
                      </a:pPr>
                      <a:r>
                        <a:rPr lang="en-US" sz="1600" dirty="0" smtClean="0">
                          <a:solidFill>
                            <a:srgbClr val="FF0000"/>
                          </a:solidFill>
                          <a:effectLst/>
                          <a:latin typeface="Calibri"/>
                          <a:ea typeface="Calibri"/>
                          <a:cs typeface="Times New Roman"/>
                        </a:rPr>
                        <a:t>Cooling only</a:t>
                      </a:r>
                      <a:r>
                        <a:rPr lang="en-US" sz="1600" baseline="0" dirty="0" smtClean="0">
                          <a:solidFill>
                            <a:srgbClr val="FF0000"/>
                          </a:solidFill>
                          <a:effectLst/>
                          <a:latin typeface="Calibri"/>
                          <a:ea typeface="Calibri"/>
                          <a:cs typeface="Times New Roman"/>
                        </a:rPr>
                        <a:t> Mini-splits (for data-centers)</a:t>
                      </a:r>
                      <a:endParaRPr lang="en-US" sz="1600" dirty="0">
                        <a:solidFill>
                          <a:srgbClr val="FF0000"/>
                        </a:solidFill>
                        <a:effectLst/>
                        <a:latin typeface="Calibri"/>
                        <a:ea typeface="Calibri"/>
                        <a:cs typeface="Times New Roman"/>
                      </a:endParaRPr>
                    </a:p>
                  </a:txBody>
                  <a:tcPr marL="37106" marR="37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4000"/>
                        </a:lnSpc>
                        <a:spcBef>
                          <a:spcPts val="0"/>
                        </a:spcBef>
                        <a:spcAft>
                          <a:spcPts val="0"/>
                        </a:spcAft>
                      </a:pPr>
                      <a:r>
                        <a:rPr lang="en-US" sz="1600" dirty="0" smtClean="0">
                          <a:solidFill>
                            <a:srgbClr val="FF0000"/>
                          </a:solidFill>
                          <a:effectLst/>
                          <a:latin typeface="Candara"/>
                          <a:ea typeface="Calibri"/>
                          <a:cs typeface="Times New Roman"/>
                        </a:rPr>
                        <a:t>16 SEER</a:t>
                      </a:r>
                      <a:endParaRPr lang="en-US" sz="1600" dirty="0">
                        <a:solidFill>
                          <a:srgbClr val="FF0000"/>
                        </a:solidFill>
                        <a:effectLst/>
                        <a:latin typeface="Calibri"/>
                        <a:ea typeface="Calibri"/>
                        <a:cs typeface="Times New Roman"/>
                      </a:endParaRPr>
                    </a:p>
                  </a:txBody>
                  <a:tcPr marL="37106" marR="37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4000"/>
                        </a:lnSpc>
                        <a:spcBef>
                          <a:spcPts val="0"/>
                        </a:spcBef>
                        <a:spcAft>
                          <a:spcPts val="0"/>
                        </a:spcAft>
                      </a:pPr>
                      <a:r>
                        <a:rPr lang="en-US" sz="1600" dirty="0">
                          <a:solidFill>
                            <a:srgbClr val="FF0000"/>
                          </a:solidFill>
                          <a:effectLst/>
                          <a:latin typeface="Candara"/>
                          <a:ea typeface="Calibri"/>
                          <a:cs typeface="Times New Roman"/>
                        </a:rPr>
                        <a:t>$50</a:t>
                      </a:r>
                      <a:endParaRPr lang="en-US" sz="1600" dirty="0">
                        <a:solidFill>
                          <a:srgbClr val="FF0000"/>
                        </a:solidFill>
                        <a:effectLst/>
                        <a:latin typeface="Calibri"/>
                        <a:ea typeface="Calibri"/>
                        <a:cs typeface="Times New Roman"/>
                      </a:endParaRPr>
                    </a:p>
                  </a:txBody>
                  <a:tcPr marL="37106" marR="37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4000"/>
                        </a:lnSpc>
                        <a:spcBef>
                          <a:spcPts val="0"/>
                        </a:spcBef>
                        <a:spcAft>
                          <a:spcPts val="0"/>
                        </a:spcAft>
                      </a:pPr>
                      <a:r>
                        <a:rPr lang="en-US" sz="1600" dirty="0">
                          <a:solidFill>
                            <a:srgbClr val="FF0000"/>
                          </a:solidFill>
                          <a:effectLst/>
                          <a:latin typeface="Candara"/>
                          <a:ea typeface="Calibri"/>
                          <a:cs typeface="Times New Roman"/>
                        </a:rPr>
                        <a:t>0.1 </a:t>
                      </a:r>
                      <a:r>
                        <a:rPr lang="en-US" sz="1600" dirty="0" smtClean="0">
                          <a:solidFill>
                            <a:srgbClr val="FF0000"/>
                          </a:solidFill>
                          <a:effectLst/>
                          <a:latin typeface="Candara"/>
                          <a:ea typeface="Calibri"/>
                          <a:cs typeface="Times New Roman"/>
                        </a:rPr>
                        <a:t>SEER</a:t>
                      </a:r>
                      <a:endParaRPr lang="en-US" sz="1600" dirty="0">
                        <a:solidFill>
                          <a:srgbClr val="FF0000"/>
                        </a:solidFill>
                        <a:effectLst/>
                        <a:latin typeface="Calibri"/>
                        <a:ea typeface="Calibri"/>
                        <a:cs typeface="Times New Roman"/>
                      </a:endParaRPr>
                    </a:p>
                  </a:txBody>
                  <a:tcPr marL="37106" marR="37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4000"/>
                        </a:lnSpc>
                        <a:spcBef>
                          <a:spcPts val="0"/>
                        </a:spcBef>
                        <a:spcAft>
                          <a:spcPts val="0"/>
                        </a:spcAft>
                      </a:pPr>
                      <a:r>
                        <a:rPr lang="en-US" sz="1600" dirty="0" smtClean="0">
                          <a:solidFill>
                            <a:srgbClr val="FF0000"/>
                          </a:solidFill>
                          <a:effectLst/>
                          <a:latin typeface="Candara"/>
                          <a:ea typeface="Calibri"/>
                          <a:cs typeface="Times New Roman"/>
                        </a:rPr>
                        <a:t>$2</a:t>
                      </a:r>
                      <a:endParaRPr lang="en-US" sz="1600" dirty="0">
                        <a:solidFill>
                          <a:srgbClr val="FF0000"/>
                        </a:solidFill>
                        <a:effectLst/>
                        <a:latin typeface="Calibri"/>
                        <a:ea typeface="Calibri"/>
                        <a:cs typeface="Times New Roman"/>
                      </a:endParaRPr>
                    </a:p>
                  </a:txBody>
                  <a:tcPr marL="37106" marR="37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81075"/>
            <a:ext cx="1676400" cy="3092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096651"/>
            <a:ext cx="3932185" cy="2880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7574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Heating Efficiency</a:t>
            </a:r>
            <a:endParaRPr lang="en-US" dirty="0"/>
          </a:p>
        </p:txBody>
      </p:sp>
      <p:sp>
        <p:nvSpPr>
          <p:cNvPr id="3" name="Text Placeholder 2"/>
          <p:cNvSpPr>
            <a:spLocks noGrp="1"/>
          </p:cNvSpPr>
          <p:nvPr>
            <p:ph type="body" sz="quarter" idx="10"/>
          </p:nvPr>
        </p:nvSpPr>
        <p:spPr>
          <a:xfrm>
            <a:off x="228600" y="1524000"/>
            <a:ext cx="8534400" cy="5105400"/>
          </a:xfrm>
        </p:spPr>
        <p:txBody>
          <a:bodyPr/>
          <a:lstStyle/>
          <a:p>
            <a:r>
              <a:rPr lang="en-US" dirty="0" smtClean="0"/>
              <a:t>Pipe Insulation</a:t>
            </a:r>
          </a:p>
          <a:p>
            <a:pPr lvl="1"/>
            <a:r>
              <a:rPr lang="en-US" dirty="0" smtClean="0"/>
              <a:t>No longer using R-Value</a:t>
            </a:r>
            <a:endParaRPr lang="en-US" dirty="0"/>
          </a:p>
          <a:p>
            <a:pPr lvl="1"/>
            <a:r>
              <a:rPr lang="en-US" dirty="0" smtClean="0"/>
              <a:t>Pipe Diameter * Linear Feet * Rebate Value = Total Rebate</a:t>
            </a:r>
          </a:p>
          <a:p>
            <a:pPr marL="0" indent="0">
              <a:buNone/>
            </a:pPr>
            <a:endParaRPr lang="en-US" dirty="0" smtClean="0"/>
          </a:p>
          <a:p>
            <a:endParaRPr lang="en-US" dirty="0"/>
          </a:p>
          <a:p>
            <a:endParaRPr lang="en-US" dirty="0"/>
          </a:p>
        </p:txBody>
      </p:sp>
      <p:sp>
        <p:nvSpPr>
          <p:cNvPr id="4" name="Slide Number Placeholder 3"/>
          <p:cNvSpPr>
            <a:spLocks noGrp="1"/>
          </p:cNvSpPr>
          <p:nvPr>
            <p:ph type="sldNum" sz="quarter" idx="4"/>
          </p:nvPr>
        </p:nvSpPr>
        <p:spPr/>
        <p:txBody>
          <a:bodyPr/>
          <a:lstStyle/>
          <a:p>
            <a:fld id="{396272A9-6FE0-4626-AEC7-32312B635104}" type="slidenum">
              <a:rPr lang="en-US" smtClean="0"/>
              <a:pPr/>
              <a:t>17</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619692825"/>
              </p:ext>
            </p:extLst>
          </p:nvPr>
        </p:nvGraphicFramePr>
        <p:xfrm>
          <a:off x="228600" y="2971800"/>
          <a:ext cx="8686800" cy="2819400"/>
        </p:xfrm>
        <a:graphic>
          <a:graphicData uri="http://schemas.openxmlformats.org/presentationml/2006/ole">
            <mc:AlternateContent xmlns:mc="http://schemas.openxmlformats.org/markup-compatibility/2006">
              <mc:Choice xmlns:v="urn:schemas-microsoft-com:vml" Requires="v">
                <p:oleObj spid="_x0000_s3194" name="Worksheet" r:id="rId3" imgW="7381968" imgH="1876451" progId="Excel.Sheet.12">
                  <p:embed/>
                </p:oleObj>
              </mc:Choice>
              <mc:Fallback>
                <p:oleObj name="Worksheet" r:id="rId3" imgW="7381968" imgH="1876451" progId="Excel.Shee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971800"/>
                        <a:ext cx="8686800" cy="2819400"/>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723426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6781800" cy="762000"/>
          </a:xfrm>
        </p:spPr>
        <p:txBody>
          <a:bodyPr/>
          <a:lstStyle/>
          <a:p>
            <a:r>
              <a:rPr lang="en-US" sz="3600" b="1" dirty="0" smtClean="0"/>
              <a:t>Digital Applications</a:t>
            </a:r>
            <a:endParaRPr lang="en-US" sz="3600" b="1" dirty="0"/>
          </a:p>
        </p:txBody>
      </p:sp>
      <p:sp>
        <p:nvSpPr>
          <p:cNvPr id="3" name="Text Placeholder 2"/>
          <p:cNvSpPr>
            <a:spLocks noGrp="1"/>
          </p:cNvSpPr>
          <p:nvPr>
            <p:ph type="body" sz="quarter" idx="10"/>
          </p:nvPr>
        </p:nvSpPr>
        <p:spPr/>
        <p:txBody>
          <a:bodyPr/>
          <a:lstStyle/>
          <a:p>
            <a:r>
              <a:rPr lang="en-US" dirty="0" smtClean="0"/>
              <a:t>5-10 minutes to complete an application</a:t>
            </a:r>
          </a:p>
          <a:p>
            <a:endParaRPr lang="en-US" dirty="0"/>
          </a:p>
          <a:p>
            <a:r>
              <a:rPr lang="en-US" dirty="0" smtClean="0"/>
              <a:t>Currently available for prescriptive and custom type projects</a:t>
            </a:r>
          </a:p>
          <a:p>
            <a:endParaRPr lang="en-US" dirty="0"/>
          </a:p>
          <a:p>
            <a:r>
              <a:rPr lang="en-US" dirty="0" smtClean="0"/>
              <a:t>PDF versions of applications will continue to be supported</a:t>
            </a:r>
          </a:p>
          <a:p>
            <a:endParaRPr lang="en-US" dirty="0"/>
          </a:p>
          <a:p>
            <a:r>
              <a:rPr lang="en-US" dirty="0" smtClean="0"/>
              <a:t>Can be accessed at via the various program pages or the direct link:</a:t>
            </a:r>
          </a:p>
          <a:p>
            <a:endParaRPr lang="en-US" dirty="0"/>
          </a:p>
          <a:p>
            <a:pPr marL="0" indent="0">
              <a:buNone/>
            </a:pPr>
            <a:r>
              <a:rPr lang="en-US" sz="2800" b="1" dirty="0">
                <a:hlinkClick r:id="rId2"/>
              </a:rPr>
              <a:t>https://</a:t>
            </a:r>
            <a:r>
              <a:rPr lang="en-US" sz="2800" b="1" dirty="0" smtClean="0">
                <a:hlinkClick r:id="rId2"/>
              </a:rPr>
              <a:t>www.xcelenergy.com/digital_application</a:t>
            </a:r>
            <a:endParaRPr lang="en-US" sz="2800" b="1" dirty="0" smtClean="0"/>
          </a:p>
          <a:p>
            <a:pPr marL="0" indent="0">
              <a:buNone/>
            </a:pPr>
            <a:endParaRPr lang="en-US" dirty="0"/>
          </a:p>
          <a:p>
            <a:pPr marL="0" indent="0">
              <a:buNone/>
            </a:pPr>
            <a:endParaRPr lang="en-US" dirty="0" smtClean="0"/>
          </a:p>
        </p:txBody>
      </p:sp>
      <p:sp>
        <p:nvSpPr>
          <p:cNvPr id="4" name="Slide Number Placeholder 3"/>
          <p:cNvSpPr>
            <a:spLocks noGrp="1"/>
          </p:cNvSpPr>
          <p:nvPr>
            <p:ph type="sldNum" sz="quarter" idx="4"/>
          </p:nvPr>
        </p:nvSpPr>
        <p:spPr/>
        <p:txBody>
          <a:bodyPr/>
          <a:lstStyle/>
          <a:p>
            <a:fld id="{396272A9-6FE0-4626-AEC7-32312B635104}" type="slidenum">
              <a:rPr lang="en-US" smtClean="0"/>
              <a:pPr/>
              <a:t>18</a:t>
            </a:fld>
            <a:endParaRPr lang="en-US" dirty="0"/>
          </a:p>
        </p:txBody>
      </p:sp>
    </p:spTree>
    <p:extLst>
      <p:ext uri="{BB962C8B-B14F-4D97-AF65-F5344CB8AC3E}">
        <p14:creationId xmlns:p14="http://schemas.microsoft.com/office/powerpoint/2010/main" val="1268557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1000" y="914400"/>
            <a:ext cx="7620000" cy="762000"/>
          </a:xfrm>
        </p:spPr>
        <p:txBody>
          <a:bodyPr/>
          <a:lstStyle/>
          <a:p>
            <a:r>
              <a:rPr lang="en-US" altLang="en-US" sz="3600" b="1" dirty="0" smtClean="0"/>
              <a:t/>
            </a:r>
            <a:br>
              <a:rPr lang="en-US" altLang="en-US" sz="3600" b="1" dirty="0" smtClean="0"/>
            </a:br>
            <a:r>
              <a:rPr lang="en-US" altLang="en-US" sz="3600" b="1" dirty="0" smtClean="0"/>
              <a:t>Getting </a:t>
            </a:r>
            <a:r>
              <a:rPr lang="en-US" altLang="en-US" sz="3600" b="1" dirty="0"/>
              <a:t>Help With Projects</a:t>
            </a:r>
            <a:r>
              <a:rPr lang="en-US" altLang="en-US" sz="4000" b="1" dirty="0"/>
              <a:t/>
            </a:r>
            <a:br>
              <a:rPr lang="en-US" altLang="en-US" sz="4000" b="1" dirty="0"/>
            </a:br>
            <a:endParaRPr lang="en-US" altLang="en-US" sz="4000" b="1" dirty="0"/>
          </a:p>
        </p:txBody>
      </p:sp>
      <p:sp>
        <p:nvSpPr>
          <p:cNvPr id="84995" name="Rectangle 3"/>
          <p:cNvSpPr>
            <a:spLocks noGrp="1" noChangeArrowheads="1"/>
          </p:cNvSpPr>
          <p:nvPr>
            <p:ph type="body" idx="1"/>
          </p:nvPr>
        </p:nvSpPr>
        <p:spPr>
          <a:xfrm>
            <a:off x="457200" y="1828800"/>
            <a:ext cx="8229600" cy="4648200"/>
          </a:xfrm>
        </p:spPr>
        <p:txBody>
          <a:bodyPr/>
          <a:lstStyle/>
          <a:p>
            <a:pPr>
              <a:buFontTx/>
              <a:buNone/>
            </a:pPr>
            <a:r>
              <a:rPr lang="en-US" altLang="en-US" sz="2400" b="1" dirty="0"/>
              <a:t>Trade Partners Website </a:t>
            </a:r>
          </a:p>
          <a:p>
            <a:pPr>
              <a:buFontTx/>
              <a:buNone/>
            </a:pPr>
            <a:r>
              <a:rPr lang="en-US" altLang="en-US" sz="2400" b="1" dirty="0"/>
              <a:t>	</a:t>
            </a:r>
            <a:r>
              <a:rPr lang="en-US" altLang="en-US" sz="2400" b="1" dirty="0" smtClean="0"/>
              <a:t>	www.xcelenergy.com/TradePartners</a:t>
            </a:r>
          </a:p>
          <a:p>
            <a:pPr>
              <a:buFontTx/>
              <a:buNone/>
            </a:pPr>
            <a:r>
              <a:rPr lang="en-US" altLang="en-US" sz="2400" b="1" dirty="0" smtClean="0"/>
              <a:t>Energy </a:t>
            </a:r>
            <a:r>
              <a:rPr lang="en-US" altLang="en-US" sz="2400" b="1" dirty="0"/>
              <a:t>Efficiency Specialists </a:t>
            </a:r>
          </a:p>
          <a:p>
            <a:pPr marL="457200" lvl="1" indent="0">
              <a:buNone/>
            </a:pPr>
            <a:r>
              <a:rPr lang="en-US" sz="2400" dirty="0" smtClean="0"/>
              <a:t>855-839-8862</a:t>
            </a:r>
            <a:endParaRPr lang="en-US" altLang="en-US" sz="2400" dirty="0" smtClean="0"/>
          </a:p>
          <a:p>
            <a:pPr>
              <a:buClr>
                <a:srgbClr val="000070"/>
              </a:buClr>
              <a:buFont typeface="Wingdings" pitchFamily="2" charset="2"/>
              <a:buNone/>
            </a:pPr>
            <a:r>
              <a:rPr lang="en-US" altLang="en-US" sz="2400" b="1" dirty="0" smtClean="0"/>
              <a:t>Trade Relations Managers</a:t>
            </a:r>
          </a:p>
          <a:p>
            <a:pPr marL="457200" lvl="1" indent="0">
              <a:buNone/>
            </a:pPr>
            <a:r>
              <a:rPr lang="en-US" altLang="en-US" sz="2400" dirty="0" smtClean="0"/>
              <a:t>Jeff </a:t>
            </a:r>
            <a:r>
              <a:rPr lang="en-US" altLang="en-US" sz="2400" dirty="0"/>
              <a:t>Jackson  612-330-7749</a:t>
            </a:r>
          </a:p>
          <a:p>
            <a:pPr marL="457200" lvl="1" indent="0">
              <a:buNone/>
            </a:pPr>
            <a:r>
              <a:rPr lang="en-US" altLang="en-US" sz="2400" dirty="0" smtClean="0"/>
              <a:t>	</a:t>
            </a:r>
            <a:r>
              <a:rPr lang="en-US" altLang="en-US" sz="2400" dirty="0" smtClean="0">
                <a:hlinkClick r:id="rId2"/>
              </a:rPr>
              <a:t>jeffrey.s.jackson@xcelenergy.com</a:t>
            </a:r>
            <a:endParaRPr lang="en-US" altLang="en-US" sz="2400" dirty="0" smtClean="0"/>
          </a:p>
          <a:p>
            <a:pPr marL="457200" lvl="1" indent="0">
              <a:buNone/>
            </a:pPr>
            <a:r>
              <a:rPr lang="en-US" altLang="en-US" sz="2400" dirty="0" smtClean="0"/>
              <a:t>Pat Berger  </a:t>
            </a:r>
            <a:r>
              <a:rPr lang="en-US" sz="2400" dirty="0" smtClean="0"/>
              <a:t>612-330-6213</a:t>
            </a:r>
            <a:r>
              <a:rPr lang="en-US" altLang="en-US" sz="2400" dirty="0"/>
              <a:t>	</a:t>
            </a:r>
            <a:r>
              <a:rPr lang="en-US" altLang="en-US" sz="2400" dirty="0" smtClean="0">
                <a:hlinkClick r:id="rId3"/>
              </a:rPr>
              <a:t>patrick.j.berger@xcelenergy.com</a:t>
            </a:r>
            <a:endParaRPr lang="en-US" altLang="en-US" sz="2400" dirty="0"/>
          </a:p>
          <a:p>
            <a:pPr>
              <a:buFontTx/>
              <a:buNone/>
            </a:pPr>
            <a:endParaRPr lang="en-US" altLang="en-US" sz="2400" dirty="0"/>
          </a:p>
          <a:p>
            <a:pPr lvl="1">
              <a:buClr>
                <a:srgbClr val="000070"/>
              </a:buClr>
              <a:buFont typeface="Wingdings" pitchFamily="2" charset="2"/>
              <a:buChar char="v"/>
            </a:pPr>
            <a:endParaRPr lang="en-US" altLang="en-US" dirty="0"/>
          </a:p>
          <a:p>
            <a:pPr>
              <a:buFontTx/>
              <a:buNone/>
            </a:pPr>
            <a:endParaRPr lang="en-US" altLang="en-US" dirty="0"/>
          </a:p>
        </p:txBody>
      </p:sp>
    </p:spTree>
    <p:extLst>
      <p:ext uri="{BB962C8B-B14F-4D97-AF65-F5344CB8AC3E}">
        <p14:creationId xmlns:p14="http://schemas.microsoft.com/office/powerpoint/2010/main" val="2047448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dirty="0" smtClean="0"/>
              <a:t>Triennial Overview</a:t>
            </a:r>
          </a:p>
          <a:p>
            <a:r>
              <a:rPr lang="en-US" sz="3200" dirty="0" smtClean="0"/>
              <a:t>Program Updates</a:t>
            </a:r>
          </a:p>
          <a:p>
            <a:r>
              <a:rPr lang="en-US" sz="3200" dirty="0" smtClean="0"/>
              <a:t>Digital Applications</a:t>
            </a:r>
          </a:p>
          <a:p>
            <a:r>
              <a:rPr lang="en-US" sz="3200" dirty="0" smtClean="0"/>
              <a:t>Resources </a:t>
            </a:r>
          </a:p>
          <a:p>
            <a:endParaRPr lang="en-US" dirty="0"/>
          </a:p>
        </p:txBody>
      </p:sp>
      <p:sp>
        <p:nvSpPr>
          <p:cNvPr id="2" name="Title 1"/>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914203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6781800" cy="762000"/>
          </a:xfrm>
        </p:spPr>
        <p:txBody>
          <a:bodyPr/>
          <a:lstStyle/>
          <a:p>
            <a:r>
              <a:rPr lang="en-US" sz="3600" b="1" dirty="0" smtClean="0"/>
              <a:t>Key Takeaways</a:t>
            </a:r>
            <a:endParaRPr lang="en-US" sz="3600" b="1" dirty="0"/>
          </a:p>
        </p:txBody>
      </p:sp>
      <p:sp>
        <p:nvSpPr>
          <p:cNvPr id="3" name="Text Placeholder 2"/>
          <p:cNvSpPr>
            <a:spLocks noGrp="1"/>
          </p:cNvSpPr>
          <p:nvPr>
            <p:ph type="body" sz="quarter" idx="10"/>
          </p:nvPr>
        </p:nvSpPr>
        <p:spPr/>
        <p:txBody>
          <a:bodyPr/>
          <a:lstStyle/>
          <a:p>
            <a:r>
              <a:rPr lang="en-US" sz="2800" dirty="0" smtClean="0"/>
              <a:t>Invoice date used to determine actual rebate given</a:t>
            </a:r>
          </a:p>
          <a:p>
            <a:endParaRPr lang="en-US" sz="2800" dirty="0"/>
          </a:p>
          <a:p>
            <a:r>
              <a:rPr lang="en-US" sz="2800" dirty="0" smtClean="0"/>
              <a:t>Lighting progressing from HID, Fluorescent to LED</a:t>
            </a:r>
          </a:p>
          <a:p>
            <a:endParaRPr lang="en-US" sz="2800" dirty="0"/>
          </a:p>
          <a:p>
            <a:r>
              <a:rPr lang="en-US" sz="2800" dirty="0" smtClean="0"/>
              <a:t>In general AC rebates are lower, but can be equivalent</a:t>
            </a:r>
          </a:p>
          <a:p>
            <a:endParaRPr lang="en-US" sz="2800" dirty="0"/>
          </a:p>
          <a:p>
            <a:r>
              <a:rPr lang="en-US" sz="2800" dirty="0" smtClean="0"/>
              <a:t>Digital applications are available!</a:t>
            </a:r>
          </a:p>
          <a:p>
            <a:pPr marL="0" indent="0">
              <a:buNone/>
            </a:pPr>
            <a:endParaRPr lang="en-US" dirty="0"/>
          </a:p>
          <a:p>
            <a:pPr marL="0" indent="0">
              <a:buNone/>
            </a:pPr>
            <a:endParaRPr lang="en-US" dirty="0" smtClean="0"/>
          </a:p>
        </p:txBody>
      </p:sp>
      <p:sp>
        <p:nvSpPr>
          <p:cNvPr id="4" name="Slide Number Placeholder 3"/>
          <p:cNvSpPr>
            <a:spLocks noGrp="1"/>
          </p:cNvSpPr>
          <p:nvPr>
            <p:ph type="sldNum" sz="quarter" idx="4"/>
          </p:nvPr>
        </p:nvSpPr>
        <p:spPr/>
        <p:txBody>
          <a:bodyPr/>
          <a:lstStyle/>
          <a:p>
            <a:fld id="{396272A9-6FE0-4626-AEC7-32312B635104}" type="slidenum">
              <a:rPr lang="en-US" smtClean="0"/>
              <a:pPr/>
              <a:t>20</a:t>
            </a:fld>
            <a:endParaRPr lang="en-US" dirty="0"/>
          </a:p>
        </p:txBody>
      </p:sp>
    </p:spTree>
    <p:extLst>
      <p:ext uri="{BB962C8B-B14F-4D97-AF65-F5344CB8AC3E}">
        <p14:creationId xmlns:p14="http://schemas.microsoft.com/office/powerpoint/2010/main" val="1537348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1F497D"/>
                </a:solidFill>
                <a:effectLst/>
                <a:latin typeface="Arial" pitchFamily="34" charset="0"/>
                <a:ea typeface="Calibri" pitchFamily="34" charset="0"/>
                <a:cs typeface="Arial" pitchFamily="34" charset="0"/>
              </a:rPr>
              <a:t>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4294967295"/>
          </p:nvPr>
        </p:nvSpPr>
        <p:spPr>
          <a:xfrm>
            <a:off x="0" y="6248400"/>
            <a:ext cx="609600" cy="365125"/>
          </a:xfrm>
        </p:spPr>
        <p:txBody>
          <a:bodyPr/>
          <a:lstStyle/>
          <a:p>
            <a:fld id="{396272A9-6FE0-4626-AEC7-32312B635104}" type="slidenum">
              <a:rPr lang="en-US" smtClean="0"/>
              <a:pPr/>
              <a:t>21</a:t>
            </a:fld>
            <a:endParaRPr lang="en-US" dirty="0"/>
          </a:p>
        </p:txBody>
      </p:sp>
      <p:sp>
        <p:nvSpPr>
          <p:cNvPr id="3" name="Title 2"/>
          <p:cNvSpPr>
            <a:spLocks noGrp="1"/>
          </p:cNvSpPr>
          <p:nvPr>
            <p:ph type="title"/>
          </p:nvPr>
        </p:nvSpPr>
        <p:spPr>
          <a:xfrm>
            <a:off x="1447800" y="2133600"/>
            <a:ext cx="6172200" cy="2743200"/>
          </a:xfrm>
        </p:spPr>
        <p:txBody>
          <a:bodyPr>
            <a:noAutofit/>
          </a:bodyPr>
          <a:lstStyle/>
          <a:p>
            <a:pPr algn="ctr"/>
            <a:r>
              <a:rPr lang="en-US" sz="3600" dirty="0" smtClean="0"/>
              <a:t>Thank you for your time!</a:t>
            </a:r>
            <a:br>
              <a:rPr lang="en-US" sz="3600" dirty="0" smtClean="0"/>
            </a:br>
            <a:r>
              <a:rPr lang="en-US" sz="3600" dirty="0"/>
              <a:t/>
            </a:r>
            <a:br>
              <a:rPr lang="en-US" sz="3600" dirty="0"/>
            </a:br>
            <a:r>
              <a:rPr lang="en-US" sz="3600" dirty="0" smtClean="0"/>
              <a:t/>
            </a:r>
            <a:br>
              <a:rPr lang="en-US" sz="3600" dirty="0" smtClean="0"/>
            </a:br>
            <a:r>
              <a:rPr lang="en-US" sz="3600" dirty="0" smtClean="0"/>
              <a:t>Questions?</a:t>
            </a:r>
            <a:endParaRPr lang="en-US" sz="3600" dirty="0"/>
          </a:p>
        </p:txBody>
      </p:sp>
    </p:spTree>
    <p:extLst>
      <p:ext uri="{BB962C8B-B14F-4D97-AF65-F5344CB8AC3E}">
        <p14:creationId xmlns:p14="http://schemas.microsoft.com/office/powerpoint/2010/main" val="5043518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925" y="2819400"/>
            <a:ext cx="4785275" cy="920995"/>
          </a:xfrm>
          <a:prstGeom prst="rect">
            <a:avLst/>
          </a:prstGeom>
        </p:spPr>
      </p:pic>
    </p:spTree>
    <p:extLst>
      <p:ext uri="{BB962C8B-B14F-4D97-AF65-F5344CB8AC3E}">
        <p14:creationId xmlns:p14="http://schemas.microsoft.com/office/powerpoint/2010/main" val="2252244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534400" cy="4495800"/>
          </a:xfrm>
        </p:spPr>
        <p:txBody>
          <a:bodyPr/>
          <a:lstStyle/>
          <a:p>
            <a:r>
              <a:rPr lang="en-US" sz="2200" dirty="0"/>
              <a:t>Xcel Energy files a triennial plan with the DER every 3 years. This year is the beginning of our new 2017-2019 </a:t>
            </a:r>
            <a:r>
              <a:rPr lang="en-US" sz="2200" dirty="0" smtClean="0"/>
              <a:t>triennial</a:t>
            </a:r>
            <a:endParaRPr lang="en-US" sz="2200" dirty="0"/>
          </a:p>
          <a:p>
            <a:pPr lvl="1"/>
            <a:r>
              <a:rPr lang="en-US" sz="2200" dirty="0" smtClean="0"/>
              <a:t>This plan determines </a:t>
            </a:r>
            <a:r>
              <a:rPr lang="en-US" sz="2200" dirty="0"/>
              <a:t>which programs will be offered </a:t>
            </a:r>
            <a:r>
              <a:rPr lang="en-US" sz="2200" dirty="0" smtClean="0"/>
              <a:t>for the upcoming years.</a:t>
            </a:r>
            <a:endParaRPr lang="en-US" sz="2200" dirty="0"/>
          </a:p>
          <a:p>
            <a:pPr lvl="1"/>
            <a:r>
              <a:rPr lang="en-US" sz="2200" dirty="0" smtClean="0"/>
              <a:t>Updates goals, saving, </a:t>
            </a:r>
            <a:r>
              <a:rPr lang="en-US" sz="2200" dirty="0"/>
              <a:t>and rebates </a:t>
            </a:r>
            <a:r>
              <a:rPr lang="en-US" sz="2200" dirty="0" smtClean="0"/>
              <a:t>to reflect </a:t>
            </a:r>
            <a:r>
              <a:rPr lang="en-US" sz="2200" dirty="0"/>
              <a:t>current Energy </a:t>
            </a:r>
            <a:r>
              <a:rPr lang="en-US" sz="2200" dirty="0" smtClean="0"/>
              <a:t>Code and industry standards.</a:t>
            </a:r>
            <a:endParaRPr lang="en-US" sz="2200" dirty="0"/>
          </a:p>
          <a:p>
            <a:endParaRPr lang="en-US" sz="2200" dirty="0" smtClean="0"/>
          </a:p>
          <a:p>
            <a:r>
              <a:rPr lang="en-US" sz="2200" dirty="0" smtClean="0"/>
              <a:t>Programs </a:t>
            </a:r>
            <a:r>
              <a:rPr lang="en-US" sz="2200" dirty="0"/>
              <a:t>are funded by ratepayer dollars, which are accrued from customer bills as part of the “Resource Adjustment” </a:t>
            </a:r>
            <a:r>
              <a:rPr lang="en-US" sz="2200" dirty="0" smtClean="0"/>
              <a:t>rider on a customer’s bill.</a:t>
            </a:r>
            <a:endParaRPr lang="en-US" sz="2200" dirty="0"/>
          </a:p>
          <a:p>
            <a:endParaRPr lang="en-US" sz="2200" dirty="0" smtClean="0"/>
          </a:p>
          <a:p>
            <a:r>
              <a:rPr lang="en-US" sz="2200" dirty="0" smtClean="0"/>
              <a:t>Solar </a:t>
            </a:r>
            <a:r>
              <a:rPr lang="en-US" sz="2200" dirty="0"/>
              <a:t>and Wind programs are funded through a separate budget.</a:t>
            </a:r>
          </a:p>
          <a:p>
            <a:endParaRPr lang="en-US" dirty="0" smtClean="0"/>
          </a:p>
        </p:txBody>
      </p:sp>
      <p:sp>
        <p:nvSpPr>
          <p:cNvPr id="2" name="Title 1"/>
          <p:cNvSpPr>
            <a:spLocks noGrp="1"/>
          </p:cNvSpPr>
          <p:nvPr>
            <p:ph type="title"/>
          </p:nvPr>
        </p:nvSpPr>
        <p:spPr/>
        <p:txBody>
          <a:bodyPr/>
          <a:lstStyle/>
          <a:p>
            <a:r>
              <a:rPr lang="en-US" dirty="0" smtClean="0"/>
              <a:t>Triennial Overview</a:t>
            </a:r>
            <a:endParaRPr lang="en-US" dirty="0"/>
          </a:p>
        </p:txBody>
      </p:sp>
    </p:spTree>
    <p:extLst>
      <p:ext uri="{BB962C8B-B14F-4D97-AF65-F5344CB8AC3E}">
        <p14:creationId xmlns:p14="http://schemas.microsoft.com/office/powerpoint/2010/main" val="2537695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76400"/>
            <a:ext cx="8534400" cy="4648200"/>
          </a:xfrm>
        </p:spPr>
        <p:txBody>
          <a:bodyPr numCol="2"/>
          <a:lstStyle/>
          <a:p>
            <a:r>
              <a:rPr lang="en-US" dirty="0"/>
              <a:t>Prescriptive</a:t>
            </a:r>
          </a:p>
          <a:p>
            <a:pPr lvl="1"/>
            <a:r>
              <a:rPr lang="en-US" b="1" dirty="0">
                <a:solidFill>
                  <a:srgbClr val="FF0000"/>
                </a:solidFill>
              </a:rPr>
              <a:t>Lighting Efficiency</a:t>
            </a:r>
          </a:p>
          <a:p>
            <a:pPr lvl="1"/>
            <a:r>
              <a:rPr lang="en-US" b="1" dirty="0">
                <a:solidFill>
                  <a:srgbClr val="FF0000"/>
                </a:solidFill>
              </a:rPr>
              <a:t>Cooling Efficiency</a:t>
            </a:r>
          </a:p>
          <a:p>
            <a:pPr lvl="1"/>
            <a:r>
              <a:rPr lang="en-US" b="1" dirty="0">
                <a:solidFill>
                  <a:srgbClr val="FF0000"/>
                </a:solidFill>
              </a:rPr>
              <a:t>Heating Efficiency</a:t>
            </a:r>
          </a:p>
          <a:p>
            <a:pPr lvl="1"/>
            <a:r>
              <a:rPr lang="en-US" b="1" dirty="0">
                <a:solidFill>
                  <a:srgbClr val="FF0000"/>
                </a:solidFill>
              </a:rPr>
              <a:t>Motors &amp; Drives Efficiency</a:t>
            </a:r>
          </a:p>
          <a:p>
            <a:pPr lvl="1"/>
            <a:r>
              <a:rPr lang="en-US" dirty="0"/>
              <a:t>Foodservice Equipment</a:t>
            </a:r>
          </a:p>
          <a:p>
            <a:pPr lvl="1"/>
            <a:r>
              <a:rPr lang="en-US" dirty="0"/>
              <a:t>Fluid Systems Optimization</a:t>
            </a:r>
          </a:p>
          <a:p>
            <a:pPr lvl="1"/>
            <a:r>
              <a:rPr lang="en-US" dirty="0"/>
              <a:t>Computer Efficiency</a:t>
            </a:r>
          </a:p>
          <a:p>
            <a:endParaRPr lang="en-US" dirty="0"/>
          </a:p>
          <a:p>
            <a:r>
              <a:rPr lang="en-US" dirty="0"/>
              <a:t>Custom</a:t>
            </a:r>
          </a:p>
          <a:p>
            <a:pPr lvl="1"/>
            <a:r>
              <a:rPr lang="en-US" dirty="0"/>
              <a:t>Custom Efficiency</a:t>
            </a:r>
          </a:p>
          <a:p>
            <a:pPr lvl="1"/>
            <a:r>
              <a:rPr lang="en-US" b="1" dirty="0">
                <a:solidFill>
                  <a:srgbClr val="FF0000"/>
                </a:solidFill>
              </a:rPr>
              <a:t>Efficiency </a:t>
            </a:r>
            <a:r>
              <a:rPr lang="en-US" b="1" dirty="0" smtClean="0">
                <a:solidFill>
                  <a:srgbClr val="FF0000"/>
                </a:solidFill>
              </a:rPr>
              <a:t>Controls</a:t>
            </a:r>
            <a:endParaRPr lang="en-US" b="1" dirty="0">
              <a:solidFill>
                <a:srgbClr val="FF0000"/>
              </a:solidFill>
            </a:endParaRPr>
          </a:p>
          <a:p>
            <a:endParaRPr lang="en-US" dirty="0" smtClean="0"/>
          </a:p>
          <a:p>
            <a:endParaRPr lang="en-US" dirty="0" smtClean="0"/>
          </a:p>
          <a:p>
            <a:r>
              <a:rPr lang="en-US" dirty="0" smtClean="0"/>
              <a:t>Study/Holistic</a:t>
            </a:r>
            <a:endParaRPr lang="en-US" dirty="0"/>
          </a:p>
          <a:p>
            <a:pPr lvl="1"/>
            <a:r>
              <a:rPr lang="en-US" dirty="0"/>
              <a:t>Business New Construction</a:t>
            </a:r>
          </a:p>
          <a:p>
            <a:pPr lvl="2"/>
            <a:r>
              <a:rPr lang="en-US" b="1" dirty="0">
                <a:solidFill>
                  <a:srgbClr val="FF0000"/>
                </a:solidFill>
              </a:rPr>
              <a:t>Energy Design Assistance</a:t>
            </a:r>
          </a:p>
          <a:p>
            <a:pPr lvl="2"/>
            <a:r>
              <a:rPr lang="en-US" b="1" dirty="0">
                <a:solidFill>
                  <a:srgbClr val="FF0000"/>
                </a:solidFill>
              </a:rPr>
              <a:t>Energy Efficient Buildings</a:t>
            </a:r>
          </a:p>
          <a:p>
            <a:pPr lvl="1"/>
            <a:r>
              <a:rPr lang="en-US" b="1" dirty="0">
                <a:solidFill>
                  <a:srgbClr val="FF0000"/>
                </a:solidFill>
              </a:rPr>
              <a:t>Recommissioning</a:t>
            </a:r>
          </a:p>
          <a:p>
            <a:pPr lvl="1"/>
            <a:r>
              <a:rPr lang="en-US" dirty="0"/>
              <a:t>Turn Key Services</a:t>
            </a:r>
          </a:p>
          <a:p>
            <a:pPr lvl="1"/>
            <a:r>
              <a:rPr lang="en-US" dirty="0"/>
              <a:t>Fluid Systems Optimization</a:t>
            </a:r>
          </a:p>
          <a:p>
            <a:pPr lvl="1"/>
            <a:r>
              <a:rPr lang="en-US" b="1" dirty="0">
                <a:solidFill>
                  <a:srgbClr val="FF0000"/>
                </a:solidFill>
              </a:rPr>
              <a:t>Data Center Efficiency</a:t>
            </a:r>
          </a:p>
          <a:p>
            <a:pPr lvl="1"/>
            <a:r>
              <a:rPr lang="en-US" dirty="0"/>
              <a:t>Process Efficiency</a:t>
            </a:r>
          </a:p>
          <a:p>
            <a:pPr lvl="1"/>
            <a:r>
              <a:rPr lang="en-US" dirty="0"/>
              <a:t>Commercial </a:t>
            </a:r>
            <a:r>
              <a:rPr lang="en-US" dirty="0" smtClean="0"/>
              <a:t>Efficiency</a:t>
            </a:r>
          </a:p>
          <a:p>
            <a:pPr marL="457200" lvl="1" indent="0">
              <a:buNone/>
            </a:pPr>
            <a:endParaRPr lang="en-US" dirty="0" smtClean="0"/>
          </a:p>
          <a:p>
            <a:pPr marL="0" indent="-63500">
              <a:buNone/>
            </a:pPr>
            <a:r>
              <a:rPr lang="en-US" sz="1600" b="1" dirty="0" smtClean="0">
                <a:solidFill>
                  <a:srgbClr val="FF0000"/>
                </a:solidFill>
              </a:rPr>
              <a:t>*programs in bolded red have changed</a:t>
            </a:r>
            <a:endParaRPr lang="en-US" sz="1600" b="1" dirty="0">
              <a:solidFill>
                <a:srgbClr val="FF0000"/>
              </a:solidFill>
            </a:endParaRPr>
          </a:p>
          <a:p>
            <a:endParaRPr lang="en-US" dirty="0" smtClean="0"/>
          </a:p>
          <a:p>
            <a:endParaRPr lang="en-US" dirty="0"/>
          </a:p>
        </p:txBody>
      </p:sp>
      <p:sp>
        <p:nvSpPr>
          <p:cNvPr id="3" name="Title 2"/>
          <p:cNvSpPr>
            <a:spLocks noGrp="1"/>
          </p:cNvSpPr>
          <p:nvPr>
            <p:ph type="title"/>
          </p:nvPr>
        </p:nvSpPr>
        <p:spPr/>
        <p:txBody>
          <a:bodyPr/>
          <a:lstStyle/>
          <a:p>
            <a:r>
              <a:rPr lang="en-US" dirty="0" smtClean="0"/>
              <a:t>Triennial Overview</a:t>
            </a:r>
            <a:endParaRPr lang="en-US" dirty="0"/>
          </a:p>
        </p:txBody>
      </p:sp>
    </p:spTree>
    <p:extLst>
      <p:ext uri="{BB962C8B-B14F-4D97-AF65-F5344CB8AC3E}">
        <p14:creationId xmlns:p14="http://schemas.microsoft.com/office/powerpoint/2010/main" val="1350779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C&amp;I Lighting - 2017</a:t>
            </a:r>
            <a:endParaRPr lang="en-US" dirty="0"/>
          </a:p>
        </p:txBody>
      </p:sp>
      <p:sp>
        <p:nvSpPr>
          <p:cNvPr id="11" name="Text Placeholder 10"/>
          <p:cNvSpPr>
            <a:spLocks noGrp="1"/>
          </p:cNvSpPr>
          <p:nvPr>
            <p:ph type="body" sz="quarter" idx="10"/>
          </p:nvPr>
        </p:nvSpPr>
        <p:spPr>
          <a:xfrm>
            <a:off x="304800" y="1295400"/>
            <a:ext cx="8534400" cy="4419600"/>
          </a:xfrm>
        </p:spPr>
        <p:txBody>
          <a:bodyPr/>
          <a:lstStyle/>
          <a:p>
            <a:pPr marL="0" indent="0">
              <a:buNone/>
            </a:pPr>
            <a:r>
              <a:rPr lang="en-US" sz="2200" b="1" dirty="0" smtClean="0">
                <a:latin typeface="Arial" charset="0"/>
                <a:cs typeface="Arial" charset="0"/>
              </a:rPr>
              <a:t>Changes for invoice dates on or after Jan 1, 2017</a:t>
            </a:r>
          </a:p>
          <a:p>
            <a:pPr lvl="1"/>
            <a:r>
              <a:rPr lang="en-US" sz="2000" dirty="0" smtClean="0">
                <a:latin typeface="Arial" charset="0"/>
                <a:cs typeface="Arial" charset="0"/>
              </a:rPr>
              <a:t>Rebate </a:t>
            </a:r>
            <a:r>
              <a:rPr lang="en-US" sz="2000" dirty="0">
                <a:latin typeface="Arial" charset="0"/>
                <a:cs typeface="Arial" charset="0"/>
              </a:rPr>
              <a:t>categories going </a:t>
            </a:r>
            <a:r>
              <a:rPr lang="en-US" sz="2000" dirty="0" smtClean="0">
                <a:latin typeface="Arial" charset="0"/>
                <a:cs typeface="Arial" charset="0"/>
              </a:rPr>
              <a:t>away</a:t>
            </a:r>
            <a:endParaRPr lang="en-US" sz="1400" dirty="0" smtClean="0">
              <a:latin typeface="Arial" charset="0"/>
              <a:cs typeface="Arial" charset="0"/>
            </a:endParaRPr>
          </a:p>
          <a:p>
            <a:pPr lvl="2"/>
            <a:r>
              <a:rPr lang="en-US" sz="1800" dirty="0" smtClean="0">
                <a:latin typeface="Arial" charset="0"/>
                <a:cs typeface="Arial" charset="0"/>
              </a:rPr>
              <a:t>HID (MH, CMH, PSMH, HPS)</a:t>
            </a:r>
          </a:p>
          <a:p>
            <a:pPr marL="914400" lvl="2" indent="0">
              <a:buNone/>
            </a:pPr>
            <a:endParaRPr lang="en-US" sz="1800" dirty="0">
              <a:latin typeface="Arial" charset="0"/>
              <a:cs typeface="Arial" charset="0"/>
            </a:endParaRPr>
          </a:p>
          <a:p>
            <a:pPr lvl="1"/>
            <a:r>
              <a:rPr lang="en-US" sz="2000" dirty="0" smtClean="0">
                <a:latin typeface="Arial" charset="0"/>
                <a:cs typeface="Arial" charset="0"/>
              </a:rPr>
              <a:t>New rebate categories </a:t>
            </a:r>
          </a:p>
          <a:p>
            <a:pPr lvl="2"/>
            <a:r>
              <a:rPr lang="en-US" sz="1800" dirty="0" smtClean="0">
                <a:latin typeface="Arial" charset="0"/>
                <a:cs typeface="Arial" charset="0"/>
              </a:rPr>
              <a:t>LED </a:t>
            </a:r>
            <a:r>
              <a:rPr lang="en-US" sz="1800" dirty="0">
                <a:latin typeface="Arial" charset="0"/>
                <a:cs typeface="Arial" charset="0"/>
              </a:rPr>
              <a:t>HID Screw-In Replacements</a:t>
            </a:r>
          </a:p>
          <a:p>
            <a:pPr lvl="2"/>
            <a:r>
              <a:rPr lang="en-US" sz="1800" dirty="0">
                <a:latin typeface="Arial" charset="0"/>
                <a:cs typeface="Arial" charset="0"/>
              </a:rPr>
              <a:t>LED </a:t>
            </a:r>
            <a:r>
              <a:rPr lang="en-US" sz="1800" dirty="0" smtClean="0">
                <a:latin typeface="Arial" charset="0"/>
                <a:cs typeface="Arial" charset="0"/>
              </a:rPr>
              <a:t>Four Pin-Based Replacement Lamps for CFL</a:t>
            </a:r>
            <a:endParaRPr lang="en-US" sz="1800" dirty="0">
              <a:latin typeface="Arial" charset="0"/>
              <a:cs typeface="Arial" charset="0"/>
            </a:endParaRPr>
          </a:p>
          <a:p>
            <a:pPr lvl="2"/>
            <a:r>
              <a:rPr lang="en-US" sz="1800" dirty="0">
                <a:latin typeface="Arial" charset="0"/>
                <a:cs typeface="Arial" charset="0"/>
              </a:rPr>
              <a:t>LED Downlights w/ FL baseline (as opposed to INC)</a:t>
            </a:r>
          </a:p>
          <a:p>
            <a:pPr lvl="2"/>
            <a:r>
              <a:rPr lang="en-US" sz="1800" dirty="0">
                <a:latin typeface="Arial" charset="0"/>
                <a:cs typeface="Arial" charset="0"/>
              </a:rPr>
              <a:t>Integral sensors for LED parking garage, troffers and case </a:t>
            </a:r>
            <a:r>
              <a:rPr lang="en-US" sz="1800" dirty="0" smtClean="0">
                <a:latin typeface="Arial" charset="0"/>
                <a:cs typeface="Arial" charset="0"/>
              </a:rPr>
              <a:t>lighting</a:t>
            </a:r>
          </a:p>
          <a:p>
            <a:pPr lvl="2"/>
            <a:endParaRPr lang="en-US" sz="1800" dirty="0">
              <a:latin typeface="Arial" charset="0"/>
              <a:cs typeface="Arial" charset="0"/>
            </a:endParaRPr>
          </a:p>
          <a:p>
            <a:pPr lvl="1"/>
            <a:r>
              <a:rPr lang="en-US" sz="2000" dirty="0">
                <a:latin typeface="Arial" charset="0"/>
                <a:cs typeface="Arial" charset="0"/>
              </a:rPr>
              <a:t>New rebate tiers (within existing categories)</a:t>
            </a:r>
          </a:p>
          <a:p>
            <a:pPr lvl="2"/>
            <a:r>
              <a:rPr lang="en-US" sz="1800" dirty="0">
                <a:latin typeface="Arial" charset="0"/>
                <a:cs typeface="Arial" charset="0"/>
              </a:rPr>
              <a:t>LED Area Lights (141W – 199W; 200W – 550W</a:t>
            </a:r>
            <a:r>
              <a:rPr lang="en-US" sz="1800" dirty="0" smtClean="0">
                <a:latin typeface="Arial" charset="0"/>
                <a:cs typeface="Arial" charset="0"/>
              </a:rPr>
              <a:t>)</a:t>
            </a:r>
          </a:p>
          <a:p>
            <a:pPr lvl="2"/>
            <a:r>
              <a:rPr lang="en-US" sz="1800" dirty="0" smtClean="0">
                <a:latin typeface="Arial" charset="0"/>
                <a:cs typeface="Arial" charset="0"/>
              </a:rPr>
              <a:t>LED </a:t>
            </a:r>
            <a:r>
              <a:rPr lang="en-US" sz="1800" dirty="0">
                <a:latin typeface="Arial" charset="0"/>
                <a:cs typeface="Arial" charset="0"/>
              </a:rPr>
              <a:t>Parking Garage (</a:t>
            </a:r>
            <a:r>
              <a:rPr lang="en-US" sz="1800" dirty="0" smtClean="0">
                <a:latin typeface="Arial" charset="0"/>
                <a:cs typeface="Arial" charset="0"/>
              </a:rPr>
              <a:t>61W </a:t>
            </a:r>
            <a:r>
              <a:rPr lang="en-US" sz="1800" dirty="0">
                <a:latin typeface="Arial" charset="0"/>
                <a:cs typeface="Arial" charset="0"/>
              </a:rPr>
              <a:t>– </a:t>
            </a:r>
            <a:r>
              <a:rPr lang="en-US" sz="1800" dirty="0" smtClean="0">
                <a:latin typeface="Arial" charset="0"/>
                <a:cs typeface="Arial" charset="0"/>
              </a:rPr>
              <a:t>83W)</a:t>
            </a:r>
            <a:endParaRPr lang="en-US" sz="1800" dirty="0">
              <a:latin typeface="Arial" charset="0"/>
              <a:cs typeface="Arial" charset="0"/>
            </a:endParaRPr>
          </a:p>
          <a:p>
            <a:endParaRPr lang="en-US" dirty="0"/>
          </a:p>
        </p:txBody>
      </p:sp>
      <p:sp>
        <p:nvSpPr>
          <p:cNvPr id="2" name="Slide Number Placeholder 1"/>
          <p:cNvSpPr>
            <a:spLocks noGrp="1"/>
          </p:cNvSpPr>
          <p:nvPr>
            <p:ph type="sldNum" sz="quarter" idx="4"/>
          </p:nvPr>
        </p:nvSpPr>
        <p:spPr/>
        <p:txBody>
          <a:bodyPr/>
          <a:lstStyle/>
          <a:p>
            <a:fld id="{396272A9-6FE0-4626-AEC7-32312B635104}" type="slidenum">
              <a:rPr lang="en-US" smtClean="0"/>
              <a:pPr/>
              <a:t>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1447800"/>
            <a:ext cx="1676400" cy="1676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4953000"/>
            <a:ext cx="1600200" cy="1600200"/>
          </a:xfrm>
          <a:prstGeom prst="rect">
            <a:avLst/>
          </a:prstGeom>
        </p:spPr>
      </p:pic>
    </p:spTree>
    <p:extLst>
      <p:ext uri="{BB962C8B-B14F-4D97-AF65-F5344CB8AC3E}">
        <p14:creationId xmlns:p14="http://schemas.microsoft.com/office/powerpoint/2010/main" val="1977299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C&amp;I Lighting - 2017</a:t>
            </a:r>
          </a:p>
        </p:txBody>
      </p:sp>
      <p:sp>
        <p:nvSpPr>
          <p:cNvPr id="5" name="Text Placeholder 4"/>
          <p:cNvSpPr>
            <a:spLocks noGrp="1"/>
          </p:cNvSpPr>
          <p:nvPr>
            <p:ph type="body" sz="quarter" idx="10"/>
          </p:nvPr>
        </p:nvSpPr>
        <p:spPr>
          <a:xfrm>
            <a:off x="304800" y="1371600"/>
            <a:ext cx="8534400" cy="4419600"/>
          </a:xfrm>
        </p:spPr>
        <p:txBody>
          <a:bodyPr/>
          <a:lstStyle/>
          <a:p>
            <a:pPr marL="0" indent="0">
              <a:buNone/>
            </a:pPr>
            <a:r>
              <a:rPr lang="en-US" sz="2400" b="1" dirty="0">
                <a:latin typeface="Arial" charset="0"/>
                <a:cs typeface="Arial" charset="0"/>
              </a:rPr>
              <a:t>Changes for invoice dates on or after Jan 1, </a:t>
            </a:r>
            <a:r>
              <a:rPr lang="en-US" sz="2400" b="1" dirty="0" smtClean="0">
                <a:latin typeface="Arial" charset="0"/>
                <a:cs typeface="Arial" charset="0"/>
              </a:rPr>
              <a:t>2017 </a:t>
            </a:r>
            <a:r>
              <a:rPr lang="en-US" sz="2400" dirty="0" smtClean="0">
                <a:latin typeface="Arial" charset="0"/>
                <a:cs typeface="Arial" charset="0"/>
              </a:rPr>
              <a:t>(cont.)</a:t>
            </a:r>
            <a:endParaRPr lang="en-US" sz="2200" dirty="0" smtClean="0">
              <a:latin typeface="Arial" charset="0"/>
              <a:cs typeface="Arial" charset="0"/>
            </a:endParaRPr>
          </a:p>
          <a:p>
            <a:pPr lvl="1"/>
            <a:r>
              <a:rPr lang="en-US" sz="2200" dirty="0" smtClean="0">
                <a:latin typeface="Arial" charset="0"/>
                <a:cs typeface="Arial" charset="0"/>
              </a:rPr>
              <a:t>Rebate </a:t>
            </a:r>
            <a:r>
              <a:rPr lang="en-US" sz="2200" dirty="0">
                <a:latin typeface="Arial" charset="0"/>
                <a:cs typeface="Arial" charset="0"/>
              </a:rPr>
              <a:t>levels going down</a:t>
            </a:r>
          </a:p>
          <a:p>
            <a:pPr lvl="2"/>
            <a:r>
              <a:rPr lang="en-US" sz="2000" dirty="0">
                <a:latin typeface="Arial" charset="0"/>
                <a:cs typeface="Arial" charset="0"/>
              </a:rPr>
              <a:t>All F</a:t>
            </a:r>
            <a:r>
              <a:rPr lang="en-US" sz="2000" dirty="0" smtClean="0">
                <a:latin typeface="Arial" charset="0"/>
                <a:cs typeface="Arial" charset="0"/>
              </a:rPr>
              <a:t>luorescent </a:t>
            </a:r>
            <a:r>
              <a:rPr lang="en-US" sz="2000" dirty="0">
                <a:latin typeface="Arial" charset="0"/>
                <a:cs typeface="Arial" charset="0"/>
              </a:rPr>
              <a:t>F</a:t>
            </a:r>
            <a:r>
              <a:rPr lang="en-US" sz="2000" dirty="0" smtClean="0">
                <a:latin typeface="Arial" charset="0"/>
                <a:cs typeface="Arial" charset="0"/>
              </a:rPr>
              <a:t>ixtures</a:t>
            </a:r>
            <a:endParaRPr lang="en-US" sz="2000" dirty="0">
              <a:latin typeface="Arial" charset="0"/>
              <a:cs typeface="Arial" charset="0"/>
            </a:endParaRPr>
          </a:p>
          <a:p>
            <a:pPr lvl="2"/>
            <a:r>
              <a:rPr lang="en-US" sz="2000" dirty="0">
                <a:latin typeface="Arial" charset="0"/>
                <a:cs typeface="Arial" charset="0"/>
              </a:rPr>
              <a:t>LED </a:t>
            </a:r>
            <a:r>
              <a:rPr lang="en-US" sz="2000" dirty="0" smtClean="0">
                <a:latin typeface="Arial" charset="0"/>
                <a:cs typeface="Arial" charset="0"/>
              </a:rPr>
              <a:t>Case Lighting</a:t>
            </a:r>
            <a:endParaRPr lang="en-US" sz="2000" dirty="0">
              <a:latin typeface="Arial" charset="0"/>
              <a:cs typeface="Arial" charset="0"/>
            </a:endParaRPr>
          </a:p>
          <a:p>
            <a:pPr lvl="2"/>
            <a:r>
              <a:rPr lang="en-US" sz="2000" dirty="0">
                <a:latin typeface="Arial" charset="0"/>
                <a:cs typeface="Arial" charset="0"/>
              </a:rPr>
              <a:t>LED </a:t>
            </a:r>
            <a:r>
              <a:rPr lang="en-US" sz="2000" dirty="0" smtClean="0">
                <a:latin typeface="Arial" charset="0"/>
                <a:cs typeface="Arial" charset="0"/>
              </a:rPr>
              <a:t>Canopy Fixtures</a:t>
            </a:r>
            <a:endParaRPr lang="en-US" sz="2000" dirty="0">
              <a:latin typeface="Arial" charset="0"/>
              <a:cs typeface="Arial" charset="0"/>
            </a:endParaRPr>
          </a:p>
          <a:p>
            <a:pPr marL="381000" indent="-381000">
              <a:buNone/>
            </a:pPr>
            <a:endParaRPr lang="en-US" dirty="0">
              <a:latin typeface="Arial" charset="0"/>
              <a:cs typeface="Arial" charset="0"/>
            </a:endParaRPr>
          </a:p>
          <a:p>
            <a:pPr lvl="1"/>
            <a:r>
              <a:rPr lang="en-US" sz="2200" dirty="0">
                <a:latin typeface="Arial" charset="0"/>
                <a:cs typeface="Arial" charset="0"/>
              </a:rPr>
              <a:t>Rebate levels going up</a:t>
            </a:r>
          </a:p>
          <a:p>
            <a:pPr lvl="2"/>
            <a:r>
              <a:rPr lang="en-US" sz="2000" dirty="0">
                <a:latin typeface="Arial" charset="0"/>
                <a:cs typeface="Arial" charset="0"/>
              </a:rPr>
              <a:t>LED S</a:t>
            </a:r>
            <a:r>
              <a:rPr lang="en-US" sz="2000" dirty="0" smtClean="0">
                <a:latin typeface="Arial" charset="0"/>
                <a:cs typeface="Arial" charset="0"/>
              </a:rPr>
              <a:t>treet Lighting</a:t>
            </a:r>
            <a:endParaRPr lang="en-US" sz="2000" dirty="0">
              <a:latin typeface="Arial" charset="0"/>
              <a:cs typeface="Arial" charset="0"/>
            </a:endParaRPr>
          </a:p>
          <a:p>
            <a:pPr lvl="2"/>
            <a:r>
              <a:rPr lang="en-US" sz="2000" dirty="0">
                <a:latin typeface="Arial" charset="0"/>
                <a:cs typeface="Arial" charset="0"/>
              </a:rPr>
              <a:t>LED A</a:t>
            </a:r>
            <a:r>
              <a:rPr lang="en-US" sz="2000" dirty="0" smtClean="0">
                <a:latin typeface="Arial" charset="0"/>
                <a:cs typeface="Arial" charset="0"/>
              </a:rPr>
              <a:t>rea Lighting</a:t>
            </a:r>
            <a:endParaRPr lang="en-US" sz="2000" dirty="0">
              <a:latin typeface="Arial" charset="0"/>
              <a:cs typeface="Arial" charset="0"/>
            </a:endParaRPr>
          </a:p>
          <a:p>
            <a:pPr lvl="2"/>
            <a:r>
              <a:rPr lang="en-US" sz="2000" dirty="0">
                <a:latin typeface="Arial" charset="0"/>
                <a:cs typeface="Arial" charset="0"/>
              </a:rPr>
              <a:t>LED </a:t>
            </a:r>
            <a:r>
              <a:rPr lang="en-US" sz="2000" dirty="0" smtClean="0">
                <a:latin typeface="Arial" charset="0"/>
                <a:cs typeface="Arial" charset="0"/>
              </a:rPr>
              <a:t>Stairwell Fixture </a:t>
            </a:r>
            <a:r>
              <a:rPr lang="en-US" sz="2000" dirty="0">
                <a:latin typeface="Arial" charset="0"/>
                <a:cs typeface="Arial" charset="0"/>
              </a:rPr>
              <a:t>w/ integral sensor</a:t>
            </a:r>
          </a:p>
          <a:p>
            <a:endParaRPr lang="en-US" dirty="0"/>
          </a:p>
        </p:txBody>
      </p:sp>
      <p:sp>
        <p:nvSpPr>
          <p:cNvPr id="2" name="Slide Number Placeholder 1"/>
          <p:cNvSpPr>
            <a:spLocks noGrp="1"/>
          </p:cNvSpPr>
          <p:nvPr>
            <p:ph type="sldNum" sz="quarter" idx="4"/>
          </p:nvPr>
        </p:nvSpPr>
        <p:spPr/>
        <p:txBody>
          <a:bodyPr/>
          <a:lstStyle/>
          <a:p>
            <a:fld id="{396272A9-6FE0-4626-AEC7-32312B635104}" type="slidenum">
              <a:rPr lang="en-US" smtClean="0"/>
              <a:pPr/>
              <a:t>6</a:t>
            </a:fld>
            <a:endParaRPr lang="en-US" dirty="0"/>
          </a:p>
        </p:txBody>
      </p:sp>
    </p:spTree>
    <p:extLst>
      <p:ext uri="{BB962C8B-B14F-4D97-AF65-F5344CB8AC3E}">
        <p14:creationId xmlns:p14="http://schemas.microsoft.com/office/powerpoint/2010/main" val="15690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C&amp;I Lighting - 2017</a:t>
            </a:r>
          </a:p>
        </p:txBody>
      </p:sp>
      <p:sp>
        <p:nvSpPr>
          <p:cNvPr id="3" name="Text Placeholder 2"/>
          <p:cNvSpPr>
            <a:spLocks noGrp="1"/>
          </p:cNvSpPr>
          <p:nvPr>
            <p:ph type="body" sz="quarter" idx="10"/>
          </p:nvPr>
        </p:nvSpPr>
        <p:spPr>
          <a:xfrm>
            <a:off x="304800" y="1371600"/>
            <a:ext cx="8534400" cy="4419600"/>
          </a:xfrm>
        </p:spPr>
        <p:txBody>
          <a:bodyPr/>
          <a:lstStyle/>
          <a:p>
            <a:pPr marL="457200" lvl="1" indent="0">
              <a:buNone/>
            </a:pPr>
            <a:endParaRPr lang="en-US" sz="2200" dirty="0">
              <a:latin typeface="Arial" charset="0"/>
              <a:cs typeface="Arial" charset="0"/>
            </a:endParaRPr>
          </a:p>
          <a:p>
            <a:pPr lvl="1"/>
            <a:r>
              <a:rPr lang="en-US" sz="2200" b="1" dirty="0" smtClean="0">
                <a:latin typeface="Arial" charset="0"/>
                <a:cs typeface="Arial" charset="0"/>
              </a:rPr>
              <a:t>Potential new prescriptive products </a:t>
            </a:r>
            <a:r>
              <a:rPr lang="en-US" sz="2200" dirty="0" smtClean="0">
                <a:latin typeface="Arial" charset="0"/>
                <a:cs typeface="Arial" charset="0"/>
              </a:rPr>
              <a:t>(Timing TBD)</a:t>
            </a:r>
            <a:endParaRPr lang="en-US" sz="2200" b="1" dirty="0">
              <a:latin typeface="Arial" charset="0"/>
              <a:cs typeface="Arial" charset="0"/>
            </a:endParaRPr>
          </a:p>
          <a:p>
            <a:pPr lvl="2"/>
            <a:r>
              <a:rPr lang="en-US" sz="2000" dirty="0">
                <a:latin typeface="Arial" charset="0"/>
                <a:cs typeface="Arial" charset="0"/>
              </a:rPr>
              <a:t>LED High Bay (w/ FL baseline)</a:t>
            </a:r>
          </a:p>
          <a:p>
            <a:pPr lvl="2"/>
            <a:r>
              <a:rPr lang="en-US" sz="2000" dirty="0">
                <a:latin typeface="Arial" charset="0"/>
                <a:cs typeface="Arial" charset="0"/>
              </a:rPr>
              <a:t>LED Ambient (strip lights)</a:t>
            </a:r>
          </a:p>
          <a:p>
            <a:pPr lvl="2"/>
            <a:r>
              <a:rPr lang="en-US" sz="2000" dirty="0">
                <a:latin typeface="Arial" charset="0"/>
                <a:cs typeface="Arial" charset="0"/>
              </a:rPr>
              <a:t>LED </a:t>
            </a:r>
            <a:r>
              <a:rPr lang="en-US" sz="2000" dirty="0" smtClean="0">
                <a:latin typeface="Arial" charset="0"/>
                <a:cs typeface="Arial" charset="0"/>
              </a:rPr>
              <a:t>Open Case Lighting</a:t>
            </a:r>
          </a:p>
          <a:p>
            <a:pPr lvl="2"/>
            <a:endParaRPr lang="en-US" sz="2000" dirty="0" smtClean="0">
              <a:latin typeface="Arial" charset="0"/>
              <a:cs typeface="Arial" charset="0"/>
            </a:endParaRPr>
          </a:p>
          <a:p>
            <a:pPr lvl="1"/>
            <a:r>
              <a:rPr lang="en-US" sz="2200" b="1" dirty="0" smtClean="0">
                <a:latin typeface="Arial" charset="0"/>
                <a:cs typeface="Arial" charset="0"/>
              </a:rPr>
              <a:t>Advanced Lighting Controls Update</a:t>
            </a:r>
            <a:endParaRPr lang="en-US" sz="2200" b="1" dirty="0">
              <a:latin typeface="Arial" charset="0"/>
              <a:cs typeface="Arial" charset="0"/>
            </a:endParaRPr>
          </a:p>
          <a:p>
            <a:pPr lvl="2"/>
            <a:r>
              <a:rPr lang="en-US" sz="2000" dirty="0" smtClean="0">
                <a:latin typeface="Arial" charset="0"/>
                <a:cs typeface="Arial" charset="0"/>
              </a:rPr>
              <a:t>Interior occupancy sensors and photocells are prescriptive</a:t>
            </a:r>
          </a:p>
          <a:p>
            <a:pPr lvl="2"/>
            <a:r>
              <a:rPr lang="en-US" sz="2000" dirty="0" smtClean="0">
                <a:latin typeface="Arial" charset="0"/>
                <a:cs typeface="Arial" charset="0"/>
              </a:rPr>
              <a:t>Exterior occupancy sensors and photocells are a custom rebate</a:t>
            </a:r>
          </a:p>
          <a:p>
            <a:pPr lvl="2"/>
            <a:r>
              <a:rPr lang="en-US" sz="2000" dirty="0" smtClean="0">
                <a:latin typeface="Arial" charset="0"/>
                <a:cs typeface="Arial" charset="0"/>
              </a:rPr>
              <a:t>Advanced </a:t>
            </a:r>
            <a:r>
              <a:rPr lang="en-US" sz="2000" dirty="0">
                <a:latin typeface="Arial" charset="0"/>
                <a:cs typeface="Arial" charset="0"/>
              </a:rPr>
              <a:t>Lighting Controls </a:t>
            </a:r>
            <a:r>
              <a:rPr lang="en-US" sz="2000" dirty="0" smtClean="0">
                <a:latin typeface="Arial" charset="0"/>
                <a:cs typeface="Arial" charset="0"/>
              </a:rPr>
              <a:t>are a custom rebate</a:t>
            </a:r>
            <a:endParaRPr lang="en-US" sz="2000" dirty="0">
              <a:latin typeface="Arial" charset="0"/>
              <a:cs typeface="Arial" charset="0"/>
            </a:endParaRPr>
          </a:p>
          <a:p>
            <a:pPr lvl="2"/>
            <a:endParaRPr lang="en-US" sz="2000" dirty="0">
              <a:latin typeface="Arial" charset="0"/>
              <a:cs typeface="Arial" charset="0"/>
            </a:endParaRPr>
          </a:p>
          <a:p>
            <a:endParaRPr lang="en-US" dirty="0"/>
          </a:p>
        </p:txBody>
      </p:sp>
      <p:sp>
        <p:nvSpPr>
          <p:cNvPr id="4" name="Slide Number Placeholder 3"/>
          <p:cNvSpPr>
            <a:spLocks noGrp="1"/>
          </p:cNvSpPr>
          <p:nvPr>
            <p:ph type="sldNum" sz="quarter" idx="4"/>
          </p:nvPr>
        </p:nvSpPr>
        <p:spPr/>
        <p:txBody>
          <a:bodyPr/>
          <a:lstStyle/>
          <a:p>
            <a:fld id="{396272A9-6FE0-4626-AEC7-32312B635104}" type="slidenum">
              <a:rPr lang="en-US" smtClean="0"/>
              <a:pPr/>
              <a:t>7</a:t>
            </a:fld>
            <a:endParaRPr lang="en-US" dirty="0"/>
          </a:p>
        </p:txBody>
      </p:sp>
    </p:spTree>
    <p:extLst>
      <p:ext uri="{BB962C8B-B14F-4D97-AF65-F5344CB8AC3E}">
        <p14:creationId xmlns:p14="http://schemas.microsoft.com/office/powerpoint/2010/main" val="2635890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Efficiency Controls</a:t>
            </a:r>
            <a:endParaRPr lang="en-US" dirty="0"/>
          </a:p>
        </p:txBody>
      </p:sp>
      <p:sp>
        <p:nvSpPr>
          <p:cNvPr id="11" name="Text Placeholder 10"/>
          <p:cNvSpPr>
            <a:spLocks noGrp="1"/>
          </p:cNvSpPr>
          <p:nvPr>
            <p:ph type="body" sz="quarter" idx="10"/>
          </p:nvPr>
        </p:nvSpPr>
        <p:spPr/>
        <p:txBody>
          <a:bodyPr/>
          <a:lstStyle/>
          <a:p>
            <a:r>
              <a:rPr lang="en-US" sz="2400" b="1" dirty="0" smtClean="0"/>
              <a:t>Rebates have increased by 50%!!</a:t>
            </a:r>
          </a:p>
          <a:p>
            <a:endParaRPr lang="en-US" sz="2400" b="1" dirty="0" smtClean="0"/>
          </a:p>
          <a:p>
            <a:pPr lvl="1"/>
            <a:r>
              <a:rPr lang="en-US" sz="2400" b="1" dirty="0" smtClean="0"/>
              <a:t>Electric rebates - $600/kw</a:t>
            </a:r>
          </a:p>
          <a:p>
            <a:pPr lvl="1"/>
            <a:r>
              <a:rPr lang="en-US" sz="2400" b="1" dirty="0" smtClean="0"/>
              <a:t>Gas rebates - $7.50/dth</a:t>
            </a:r>
          </a:p>
          <a:p>
            <a:pPr lvl="1"/>
            <a:endParaRPr lang="en-US" sz="2400" b="1" dirty="0"/>
          </a:p>
          <a:p>
            <a:pPr marL="457200" lvl="1" indent="0">
              <a:buNone/>
            </a:pPr>
            <a:r>
              <a:rPr lang="en-US" sz="2400" b="1" dirty="0" smtClean="0"/>
              <a:t>Any invoice dated after January 1, 2017 will qualify for the increased rebates even if pre-approved in 2016</a:t>
            </a:r>
            <a:endParaRPr lang="en-US" sz="2400" b="1" dirty="0"/>
          </a:p>
        </p:txBody>
      </p:sp>
      <p:sp>
        <p:nvSpPr>
          <p:cNvPr id="2" name="Slide Number Placeholder 1"/>
          <p:cNvSpPr>
            <a:spLocks noGrp="1"/>
          </p:cNvSpPr>
          <p:nvPr>
            <p:ph type="sldNum" sz="quarter" idx="4"/>
          </p:nvPr>
        </p:nvSpPr>
        <p:spPr/>
        <p:txBody>
          <a:bodyPr/>
          <a:lstStyle/>
          <a:p>
            <a:fld id="{396272A9-6FE0-4626-AEC7-32312B635104}" type="slidenum">
              <a:rPr lang="en-US" smtClean="0"/>
              <a:pPr/>
              <a:t>8</a:t>
            </a:fld>
            <a:endParaRPr lang="en-US" dirty="0"/>
          </a:p>
        </p:txBody>
      </p:sp>
    </p:spTree>
    <p:extLst>
      <p:ext uri="{BB962C8B-B14F-4D97-AF65-F5344CB8AC3E}">
        <p14:creationId xmlns:p14="http://schemas.microsoft.com/office/powerpoint/2010/main" val="3930403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Center Design Assistance – New Program</a:t>
            </a:r>
            <a:endParaRPr lang="en-US" dirty="0"/>
          </a:p>
        </p:txBody>
      </p:sp>
      <p:sp>
        <p:nvSpPr>
          <p:cNvPr id="3" name="Text Placeholder 2"/>
          <p:cNvSpPr>
            <a:spLocks noGrp="1"/>
          </p:cNvSpPr>
          <p:nvPr>
            <p:ph type="body" sz="quarter" idx="10"/>
          </p:nvPr>
        </p:nvSpPr>
        <p:spPr/>
        <p:txBody>
          <a:bodyPr/>
          <a:lstStyle/>
          <a:p>
            <a:r>
              <a:rPr lang="en-US" sz="2400" dirty="0" smtClean="0"/>
              <a:t>For customers adding at least 1 MW of IT load. </a:t>
            </a:r>
          </a:p>
          <a:p>
            <a:r>
              <a:rPr lang="en-US" sz="2400" dirty="0"/>
              <a:t>N</a:t>
            </a:r>
            <a:r>
              <a:rPr lang="en-US" sz="2400" dirty="0" smtClean="0"/>
              <a:t>ew construction and renovations</a:t>
            </a:r>
          </a:p>
          <a:p>
            <a:r>
              <a:rPr lang="en-US" sz="2400" dirty="0" smtClean="0"/>
              <a:t>Consulting is free</a:t>
            </a:r>
          </a:p>
          <a:p>
            <a:r>
              <a:rPr lang="en-US" sz="2400" dirty="0" smtClean="0"/>
              <a:t>$400/kW + $0.04/kWh (need to save 5% over the baseline to get rebate)</a:t>
            </a:r>
          </a:p>
          <a:p>
            <a:r>
              <a:rPr lang="en-US" sz="2400" dirty="0" smtClean="0"/>
              <a:t>Design team incentives up to $6,000</a:t>
            </a:r>
          </a:p>
          <a:p>
            <a:endParaRPr lang="en-US" dirty="0"/>
          </a:p>
        </p:txBody>
      </p:sp>
      <p:sp>
        <p:nvSpPr>
          <p:cNvPr id="4" name="Slide Number Placeholder 3"/>
          <p:cNvSpPr>
            <a:spLocks noGrp="1"/>
          </p:cNvSpPr>
          <p:nvPr>
            <p:ph type="sldNum" sz="quarter" idx="4"/>
          </p:nvPr>
        </p:nvSpPr>
        <p:spPr/>
        <p:txBody>
          <a:bodyPr/>
          <a:lstStyle/>
          <a:p>
            <a:fld id="{396272A9-6FE0-4626-AEC7-32312B635104}" type="slidenum">
              <a:rPr lang="en-US" smtClean="0"/>
              <a:pPr/>
              <a:t>9</a:t>
            </a:fld>
            <a:endParaRPr lang="en-US" dirty="0"/>
          </a:p>
        </p:txBody>
      </p:sp>
    </p:spTree>
    <p:extLst>
      <p:ext uri="{BB962C8B-B14F-4D97-AF65-F5344CB8AC3E}">
        <p14:creationId xmlns:p14="http://schemas.microsoft.com/office/powerpoint/2010/main" val="2138725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XE Brand Colors">
      <a:dk1>
        <a:srgbClr val="000000"/>
      </a:dk1>
      <a:lt1>
        <a:srgbClr val="FFFFFF"/>
      </a:lt1>
      <a:dk2>
        <a:srgbClr val="000000"/>
      </a:dk2>
      <a:lt2>
        <a:srgbClr val="FFFFFF"/>
      </a:lt2>
      <a:accent1>
        <a:srgbClr val="0093B2"/>
      </a:accent1>
      <a:accent2>
        <a:srgbClr val="D57800"/>
      </a:accent2>
      <a:accent3>
        <a:srgbClr val="007B5F"/>
      </a:accent3>
      <a:accent4>
        <a:srgbClr val="005F83"/>
      </a:accent4>
      <a:accent5>
        <a:srgbClr val="F3D54E"/>
      </a:accent5>
      <a:accent6>
        <a:srgbClr val="C3C6A8"/>
      </a:accent6>
      <a:hlink>
        <a:srgbClr val="3366CC"/>
      </a:hlink>
      <a:folHlink>
        <a:srgbClr val="33CC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152B4D3775DF40BBF856C15EADC3CA" ma:contentTypeVersion="0" ma:contentTypeDescription="Create a new document." ma:contentTypeScope="" ma:versionID="130c0b09197ca69e7ae3497375446a2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A0697B-995F-4B74-9C1D-35AFB57956FD}">
  <ds:schemaRefs>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purl.org/dc/terms/"/>
    <ds:schemaRef ds:uri="http://www.w3.org/XML/1998/namespace"/>
    <ds:schemaRef ds:uri="http://purl.org/dc/elements/1.1/"/>
  </ds:schemaRefs>
</ds:datastoreItem>
</file>

<file path=customXml/itemProps2.xml><?xml version="1.0" encoding="utf-8"?>
<ds:datastoreItem xmlns:ds="http://schemas.openxmlformats.org/officeDocument/2006/customXml" ds:itemID="{5F445AAA-814F-49A0-AD6F-B8F34B146D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AC1DC9C-3DB8-48A4-9618-7EDADDE3FC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1800</TotalTime>
  <Words>905</Words>
  <Application>Microsoft Office PowerPoint</Application>
  <PresentationFormat>On-screen Show (4:3)</PresentationFormat>
  <Paragraphs>191</Paragraphs>
  <Slides>22</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Worksheet</vt:lpstr>
      <vt:lpstr>PowerPoint Presentation</vt:lpstr>
      <vt:lpstr>Agenda</vt:lpstr>
      <vt:lpstr>Triennial Overview</vt:lpstr>
      <vt:lpstr>Triennial Overview</vt:lpstr>
      <vt:lpstr>C&amp;I Lighting - 2017</vt:lpstr>
      <vt:lpstr>C&amp;I Lighting - 2017</vt:lpstr>
      <vt:lpstr>C&amp;I Lighting - 2017</vt:lpstr>
      <vt:lpstr>Efficiency Controls</vt:lpstr>
      <vt:lpstr>Data Center Design Assistance – New Program</vt:lpstr>
      <vt:lpstr>Building Operator Certification (BOC) </vt:lpstr>
      <vt:lpstr>Motors &amp; Drives</vt:lpstr>
      <vt:lpstr>Cooling Efficiency </vt:lpstr>
      <vt:lpstr>Cooling rebate changes</vt:lpstr>
      <vt:lpstr>Cooling rebate changes</vt:lpstr>
      <vt:lpstr>Mini split systems</vt:lpstr>
      <vt:lpstr>Mini-splits</vt:lpstr>
      <vt:lpstr>Heating Efficiency</vt:lpstr>
      <vt:lpstr>Digital Applications</vt:lpstr>
      <vt:lpstr> Getting Help With Projects </vt:lpstr>
      <vt:lpstr>Key Takeaways</vt:lpstr>
      <vt:lpstr>Thank you for your time!   Questions?</vt:lpstr>
      <vt:lpstr>PowerPoint Presentation</vt:lpstr>
    </vt:vector>
  </TitlesOfParts>
  <Company>Xcel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Xcel Energy</dc:creator>
  <cp:lastModifiedBy>Jeff Jackson</cp:lastModifiedBy>
  <cp:revision>194</cp:revision>
  <cp:lastPrinted>2017-02-15T16:21:45Z</cp:lastPrinted>
  <dcterms:created xsi:type="dcterms:W3CDTF">2014-10-16T17:34:05Z</dcterms:created>
  <dcterms:modified xsi:type="dcterms:W3CDTF">2017-02-15T16:22:21Z</dcterms:modified>
</cp:coreProperties>
</file>