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sldIdLst>
    <p:sldId id="256" r:id="rId2"/>
    <p:sldId id="257" r:id="rId3"/>
    <p:sldId id="261" r:id="rId4"/>
    <p:sldId id="258" r:id="rId5"/>
    <p:sldId id="259" r:id="rId6"/>
    <p:sldId id="264" r:id="rId7"/>
    <p:sldId id="260" r:id="rId8"/>
    <p:sldId id="263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9" d="100"/>
          <a:sy n="79" d="100"/>
        </p:scale>
        <p:origin x="2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7772400" cy="1470025"/>
          </a:xfrm>
        </p:spPr>
        <p:txBody>
          <a:bodyPr>
            <a:noAutofit/>
          </a:bodyPr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-76200"/>
            <a:ext cx="9144000" cy="114300"/>
          </a:xfrm>
          <a:prstGeom prst="rect">
            <a:avLst/>
          </a:prstGeom>
          <a:solidFill>
            <a:srgbClr val="002855"/>
          </a:solidFill>
          <a:ln>
            <a:solidFill>
              <a:srgbClr val="0028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990600" y="2895600"/>
            <a:ext cx="8153400" cy="0"/>
          </a:xfrm>
          <a:prstGeom prst="line">
            <a:avLst/>
          </a:prstGeom>
          <a:ln w="38100">
            <a:solidFill>
              <a:srgbClr val="0028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65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2855"/>
              </a:buClr>
              <a:buSzPct val="80000"/>
              <a:buFont typeface="Wingdings 2" pitchFamily="18" charset="2"/>
              <a:buChar char="»"/>
              <a:defRPr/>
            </a:lvl1pPr>
            <a:lvl2pPr marL="742950" indent="-285750">
              <a:buClr>
                <a:srgbClr val="C2002F"/>
              </a:buClr>
              <a:buSzPct val="75000"/>
              <a:buFont typeface="Arial" pitchFamily="34" charset="0"/>
              <a:buChar char="■"/>
              <a:defRPr/>
            </a:lvl2pPr>
            <a:lvl3pPr>
              <a:buClr>
                <a:srgbClr val="0069A6"/>
              </a:buClr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7924800" cy="1143000"/>
          </a:xfrm>
          <a:prstGeom prst="rect">
            <a:avLst/>
          </a:prstGeom>
        </p:spPr>
        <p:txBody>
          <a:bodyPr/>
          <a:lstStyle>
            <a:lvl1pPr algn="l">
              <a:defRPr sz="4800" b="1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304800" y="1295400"/>
            <a:ext cx="8839200" cy="0"/>
          </a:xfrm>
          <a:prstGeom prst="line">
            <a:avLst/>
          </a:prstGeom>
          <a:ln w="38100">
            <a:solidFill>
              <a:srgbClr val="0028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8615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2855"/>
              </a:buClr>
              <a:buSzPct val="80000"/>
              <a:buFont typeface="Wingdings 2" pitchFamily="18" charset="2"/>
              <a:buChar char="»"/>
              <a:defRPr sz="2800"/>
            </a:lvl1pPr>
            <a:lvl2pPr marL="742950" indent="-285750">
              <a:buClr>
                <a:srgbClr val="C2002F"/>
              </a:buClr>
              <a:buSzPct val="75000"/>
              <a:buFont typeface="Arial" pitchFamily="34" charset="0"/>
              <a:buChar char="■"/>
              <a:defRPr sz="2400"/>
            </a:lvl2pPr>
            <a:lvl3pPr>
              <a:buClr>
                <a:srgbClr val="0069A6"/>
              </a:buClr>
              <a:defRPr sz="2000"/>
            </a:lvl3pPr>
            <a:lvl4pPr>
              <a:defRPr sz="180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4648200" y="1600200"/>
            <a:ext cx="4114800" cy="4525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2855"/>
              </a:buClr>
              <a:buSzPct val="80000"/>
              <a:buFont typeface="Wingdings 2" pitchFamily="18" charset="2"/>
              <a:buChar char="»"/>
              <a:defRPr sz="2800"/>
            </a:lvl1pPr>
            <a:lvl2pPr marL="742950" indent="-285750">
              <a:buClr>
                <a:srgbClr val="C2002F"/>
              </a:buClr>
              <a:buSzPct val="75000"/>
              <a:buFont typeface="Arial" pitchFamily="34" charset="0"/>
              <a:buChar char="■"/>
              <a:defRPr sz="2400"/>
            </a:lvl2pPr>
            <a:lvl3pPr>
              <a:buClr>
                <a:srgbClr val="0069A6"/>
              </a:buClr>
              <a:defRPr sz="2000"/>
            </a:lvl3pPr>
            <a:lvl4pPr>
              <a:defRPr sz="180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7924800" cy="1143000"/>
          </a:xfrm>
          <a:prstGeom prst="rect">
            <a:avLst/>
          </a:prstGeom>
        </p:spPr>
        <p:txBody>
          <a:bodyPr/>
          <a:lstStyle>
            <a:lvl1pPr algn="l">
              <a:defRPr sz="4800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304800" y="1295400"/>
            <a:ext cx="8839200" cy="0"/>
          </a:xfrm>
          <a:prstGeom prst="line">
            <a:avLst/>
          </a:prstGeom>
          <a:ln w="38100">
            <a:solidFill>
              <a:srgbClr val="0028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39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57200" y="2179637"/>
            <a:ext cx="4038600" cy="39925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2855"/>
              </a:buClr>
              <a:buSzPct val="80000"/>
              <a:buFont typeface="Wingdings 2" pitchFamily="18" charset="2"/>
              <a:buChar char="»"/>
              <a:defRPr sz="2800"/>
            </a:lvl1pPr>
            <a:lvl2pPr marL="742950" indent="-285750">
              <a:buClr>
                <a:srgbClr val="C2002F"/>
              </a:buClr>
              <a:buSzPct val="75000"/>
              <a:buFont typeface="Arial" pitchFamily="34" charset="0"/>
              <a:buChar char="■"/>
              <a:defRPr sz="2400"/>
            </a:lvl2pPr>
            <a:lvl3pPr>
              <a:buClr>
                <a:srgbClr val="0069A6"/>
              </a:buClr>
              <a:defRPr sz="2000"/>
            </a:lvl3pPr>
            <a:lvl4pPr>
              <a:defRPr sz="180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4"/>
          </p:nvPr>
        </p:nvSpPr>
        <p:spPr>
          <a:xfrm>
            <a:off x="4648200" y="2209800"/>
            <a:ext cx="4038600" cy="39925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2855"/>
              </a:buClr>
              <a:buSzPct val="80000"/>
              <a:buFont typeface="Wingdings 2" pitchFamily="18" charset="2"/>
              <a:buChar char="»"/>
              <a:defRPr sz="2800"/>
            </a:lvl1pPr>
            <a:lvl2pPr marL="742950" indent="-285750">
              <a:buClr>
                <a:srgbClr val="C2002F"/>
              </a:buClr>
              <a:buSzPct val="75000"/>
              <a:buFont typeface="Arial" pitchFamily="34" charset="0"/>
              <a:buChar char="■"/>
              <a:defRPr sz="2400"/>
            </a:lvl2pPr>
            <a:lvl3pPr>
              <a:buClr>
                <a:srgbClr val="0069A6"/>
              </a:buClr>
              <a:defRPr sz="2000"/>
            </a:lvl3pPr>
            <a:lvl4pPr>
              <a:defRPr sz="180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7924800" cy="1143000"/>
          </a:xfrm>
          <a:prstGeom prst="rect">
            <a:avLst/>
          </a:prstGeom>
        </p:spPr>
        <p:txBody>
          <a:bodyPr/>
          <a:lstStyle>
            <a:lvl1pPr algn="l">
              <a:defRPr sz="4800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304800" y="1295400"/>
            <a:ext cx="8839200" cy="0"/>
          </a:xfrm>
          <a:prstGeom prst="line">
            <a:avLst/>
          </a:prstGeom>
          <a:ln w="38100">
            <a:solidFill>
              <a:srgbClr val="0028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7021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7924800" cy="1143000"/>
          </a:xfrm>
          <a:prstGeom prst="rect">
            <a:avLst/>
          </a:prstGeom>
        </p:spPr>
        <p:txBody>
          <a:bodyPr/>
          <a:lstStyle>
            <a:lvl1pPr algn="l">
              <a:defRPr sz="4800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304800" y="1295400"/>
            <a:ext cx="8839200" cy="0"/>
          </a:xfrm>
          <a:prstGeom prst="line">
            <a:avLst/>
          </a:prstGeom>
          <a:ln w="38100">
            <a:solidFill>
              <a:srgbClr val="0028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7720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91701-AC5A-4F08-A28D-8A3816B69D31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1F867-02E3-4107-942D-36A964F23C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rgbClr val="002855"/>
          </a:solidFill>
          <a:ln>
            <a:solidFill>
              <a:srgbClr val="0028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81" y="6370320"/>
            <a:ext cx="3083819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262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2" r:id="rId3"/>
    <p:sldLayoutId id="2147483663" r:id="rId4"/>
    <p:sldLayoutId id="2147483664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95400"/>
            <a:ext cx="7772400" cy="1470025"/>
          </a:xfrm>
        </p:spPr>
        <p:txBody>
          <a:bodyPr/>
          <a:lstStyle/>
          <a:p>
            <a:r>
              <a:rPr lang="en-US" dirty="0" smtClean="0"/>
              <a:t>AEE Utility Rebates – </a:t>
            </a:r>
            <a:br>
              <a:rPr lang="en-US" dirty="0" smtClean="0"/>
            </a:br>
            <a:r>
              <a:rPr lang="en-US" dirty="0" smtClean="0"/>
              <a:t>Great River Energy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sz="3600" dirty="0" smtClean="0"/>
              <a:t>Jill </a:t>
            </a:r>
            <a:r>
              <a:rPr lang="en-US" sz="3600" dirty="0" err="1" smtClean="0"/>
              <a:t>Eide</a:t>
            </a:r>
            <a:r>
              <a:rPr lang="en-US" sz="3600" dirty="0" smtClean="0"/>
              <a:t>, Key Account Executive</a:t>
            </a:r>
          </a:p>
          <a:p>
            <a:pPr>
              <a:spcBef>
                <a:spcPts val="0"/>
              </a:spcBef>
            </a:pPr>
            <a:r>
              <a:rPr lang="en-US" sz="3600" b="0" dirty="0" smtClean="0"/>
              <a:t>February 16</a:t>
            </a:r>
            <a:r>
              <a:rPr lang="en-US" sz="3600" b="0" baseline="30000" dirty="0" smtClean="0"/>
              <a:t>th</a:t>
            </a:r>
            <a:r>
              <a:rPr lang="en-US" sz="3600" b="0" dirty="0" smtClean="0"/>
              <a:t>, 2017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20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1707" y="1644045"/>
            <a:ext cx="3889585" cy="4438273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3"/>
          </p:nvPr>
        </p:nvSpPr>
        <p:spPr>
          <a:xfrm>
            <a:off x="4421292" y="1600200"/>
            <a:ext cx="4341708" cy="4525963"/>
          </a:xfrm>
        </p:spPr>
        <p:txBody>
          <a:bodyPr/>
          <a:lstStyle/>
          <a:p>
            <a:r>
              <a:rPr lang="en-US" dirty="0" smtClean="0"/>
              <a:t>Minnesota’s largest G&amp;T cooperative electric utility</a:t>
            </a:r>
          </a:p>
          <a:p>
            <a:r>
              <a:rPr lang="en-US" dirty="0" smtClean="0"/>
              <a:t>28 member-owner distribution cooperatives</a:t>
            </a:r>
          </a:p>
          <a:p>
            <a:r>
              <a:rPr lang="en-US" dirty="0" smtClean="0"/>
              <a:t>665,000 services (about 1.7M people)</a:t>
            </a:r>
          </a:p>
          <a:p>
            <a:r>
              <a:rPr lang="en-US" dirty="0" smtClean="0"/>
              <a:t>2,800 MW of generation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Great River Energy?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71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 aggregates programs to 28 member distribution cooperatives</a:t>
            </a:r>
          </a:p>
          <a:p>
            <a:r>
              <a:rPr lang="en-US" dirty="0" smtClean="0"/>
              <a:t>Each distribution cooperative chooses which programs to offer to their member consumers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CI&amp;A Programs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004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447800"/>
            <a:ext cx="4038600" cy="4525963"/>
          </a:xfrm>
        </p:spPr>
        <p:txBody>
          <a:bodyPr/>
          <a:lstStyle/>
          <a:p>
            <a:r>
              <a:rPr lang="en-US" dirty="0" smtClean="0"/>
              <a:t>Lighting</a:t>
            </a:r>
          </a:p>
          <a:p>
            <a:pPr lvl="1"/>
            <a:r>
              <a:rPr lang="en-US" sz="2000" dirty="0"/>
              <a:t>New Construction</a:t>
            </a:r>
          </a:p>
          <a:p>
            <a:pPr lvl="1"/>
            <a:r>
              <a:rPr lang="en-US" sz="2000" dirty="0"/>
              <a:t>Retrofit</a:t>
            </a:r>
          </a:p>
          <a:p>
            <a:pPr lvl="1"/>
            <a:r>
              <a:rPr lang="en-US" sz="2000" dirty="0" smtClean="0"/>
              <a:t>Custom</a:t>
            </a:r>
          </a:p>
          <a:p>
            <a:r>
              <a:rPr lang="en-US" dirty="0" smtClean="0"/>
              <a:t>HVAC</a:t>
            </a:r>
          </a:p>
          <a:p>
            <a:pPr lvl="1"/>
            <a:r>
              <a:rPr lang="en-US" sz="2000" dirty="0" smtClean="0"/>
              <a:t>RTUs, Split Systems, ASHPs, Economizers</a:t>
            </a:r>
          </a:p>
          <a:p>
            <a:pPr lvl="1"/>
            <a:r>
              <a:rPr lang="en-US" sz="2000" dirty="0" smtClean="0"/>
              <a:t>Tune-Ups</a:t>
            </a:r>
          </a:p>
          <a:p>
            <a:pPr lvl="1"/>
            <a:r>
              <a:rPr lang="en-US" sz="2000" dirty="0" smtClean="0"/>
              <a:t>PTAC, Mini-Splits, WSHPs</a:t>
            </a:r>
          </a:p>
          <a:p>
            <a:pPr lvl="1"/>
            <a:r>
              <a:rPr lang="en-US" sz="2000" dirty="0" smtClean="0"/>
              <a:t>GSHPs</a:t>
            </a:r>
          </a:p>
          <a:p>
            <a:pPr lvl="1"/>
            <a:r>
              <a:rPr lang="en-US" sz="2000" dirty="0" smtClean="0"/>
              <a:t>Chillers</a:t>
            </a:r>
          </a:p>
          <a:p>
            <a:endParaRPr lang="en-US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idx="13"/>
          </p:nvPr>
        </p:nvSpPr>
        <p:spPr>
          <a:xfrm>
            <a:off x="4648200" y="1447800"/>
            <a:ext cx="4114800" cy="4525963"/>
          </a:xfrm>
        </p:spPr>
        <p:txBody>
          <a:bodyPr/>
          <a:lstStyle/>
          <a:p>
            <a:r>
              <a:rPr lang="en-US" dirty="0"/>
              <a:t>Building </a:t>
            </a:r>
            <a:r>
              <a:rPr lang="en-US" dirty="0" smtClean="0"/>
              <a:t>Studies</a:t>
            </a:r>
          </a:p>
          <a:p>
            <a:pPr lvl="1"/>
            <a:r>
              <a:rPr lang="en-US" sz="2000" dirty="0" smtClean="0"/>
              <a:t>Energy Audit</a:t>
            </a:r>
          </a:p>
          <a:p>
            <a:pPr lvl="1"/>
            <a:r>
              <a:rPr lang="en-US" sz="2000" dirty="0" smtClean="0"/>
              <a:t>Engineering &amp; Design Assistance</a:t>
            </a:r>
          </a:p>
          <a:p>
            <a:pPr lvl="1"/>
            <a:r>
              <a:rPr lang="en-US" sz="2000" dirty="0" smtClean="0"/>
              <a:t>Energy Star Certification</a:t>
            </a:r>
          </a:p>
          <a:p>
            <a:pPr lvl="1"/>
            <a:r>
              <a:rPr lang="en-US" sz="2000" dirty="0" smtClean="0"/>
              <a:t>Plan Review</a:t>
            </a:r>
          </a:p>
          <a:p>
            <a:pPr lvl="1"/>
            <a:r>
              <a:rPr lang="en-US" sz="2000" dirty="0" err="1" smtClean="0"/>
              <a:t>RCx</a:t>
            </a:r>
            <a:endParaRPr lang="en-US" sz="2000" dirty="0" smtClean="0"/>
          </a:p>
          <a:p>
            <a:pPr lvl="1"/>
            <a:r>
              <a:rPr lang="en-US" sz="2000" dirty="0" smtClean="0"/>
              <a:t>Compressed Air Audit</a:t>
            </a:r>
            <a:endParaRPr lang="en-US" sz="2000" dirty="0"/>
          </a:p>
          <a:p>
            <a:r>
              <a:rPr lang="en-US" dirty="0"/>
              <a:t>Motors &amp; </a:t>
            </a:r>
            <a:r>
              <a:rPr lang="en-US" dirty="0" smtClean="0"/>
              <a:t>Drives</a:t>
            </a:r>
          </a:p>
          <a:p>
            <a:pPr lvl="1"/>
            <a:r>
              <a:rPr lang="en-US" sz="2000" dirty="0" smtClean="0"/>
              <a:t>Premium Eff motor </a:t>
            </a:r>
            <a:r>
              <a:rPr lang="en-US" sz="2000" dirty="0" err="1" smtClean="0"/>
              <a:t>retros</a:t>
            </a:r>
            <a:endParaRPr lang="en-US" sz="2000" dirty="0" smtClean="0"/>
          </a:p>
          <a:p>
            <a:pPr lvl="1"/>
            <a:r>
              <a:rPr lang="en-US" sz="2000" dirty="0" smtClean="0"/>
              <a:t>VFD / VSD</a:t>
            </a:r>
          </a:p>
          <a:p>
            <a:pPr lvl="1"/>
            <a:r>
              <a:rPr lang="en-US" sz="2000" dirty="0" smtClean="0"/>
              <a:t>Fractional HP motors &amp; ECMs</a:t>
            </a:r>
            <a:endParaRPr lang="en-US" sz="2000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CI&amp;A Rebate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756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Agricultural</a:t>
            </a:r>
          </a:p>
          <a:p>
            <a:pPr lvl="1"/>
            <a:r>
              <a:rPr lang="en-US" dirty="0" smtClean="0"/>
              <a:t>Dairy Free Heater</a:t>
            </a:r>
          </a:p>
          <a:p>
            <a:pPr lvl="1"/>
            <a:r>
              <a:rPr lang="en-US" dirty="0" smtClean="0"/>
              <a:t>Dairy Plate cooler</a:t>
            </a:r>
          </a:p>
          <a:p>
            <a:pPr lvl="1"/>
            <a:r>
              <a:rPr lang="en-US" dirty="0" smtClean="0"/>
              <a:t>Hog Farrowing</a:t>
            </a:r>
          </a:p>
          <a:p>
            <a:pPr lvl="1"/>
            <a:r>
              <a:rPr lang="en-US" dirty="0" smtClean="0"/>
              <a:t>Irrigator VFD</a:t>
            </a:r>
          </a:p>
          <a:p>
            <a:pPr lvl="1"/>
            <a:r>
              <a:rPr lang="en-US" dirty="0" smtClean="0"/>
              <a:t>Robotic Milking</a:t>
            </a:r>
          </a:p>
          <a:p>
            <a:pPr lvl="1"/>
            <a:r>
              <a:rPr lang="en-US" dirty="0" smtClean="0"/>
              <a:t>Barn ventilation</a:t>
            </a:r>
          </a:p>
          <a:p>
            <a:r>
              <a:rPr lang="en-US" dirty="0" smtClean="0"/>
              <a:t>Forklifts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 smtClean="0"/>
              <a:t>Food Service</a:t>
            </a:r>
          </a:p>
          <a:p>
            <a:pPr lvl="1"/>
            <a:r>
              <a:rPr lang="en-US" dirty="0" smtClean="0"/>
              <a:t>Hot food holding cabinets</a:t>
            </a:r>
          </a:p>
          <a:p>
            <a:pPr lvl="1"/>
            <a:r>
              <a:rPr lang="en-US" dirty="0" smtClean="0"/>
              <a:t>Ovens, cooktops &amp; griddles</a:t>
            </a:r>
          </a:p>
          <a:p>
            <a:pPr lvl="1"/>
            <a:r>
              <a:rPr lang="en-US" dirty="0" smtClean="0"/>
              <a:t>Electric fryers</a:t>
            </a:r>
          </a:p>
          <a:p>
            <a:pPr lvl="1"/>
            <a:r>
              <a:rPr lang="en-US" dirty="0" smtClean="0"/>
              <a:t>Electric steamers</a:t>
            </a:r>
          </a:p>
          <a:p>
            <a:pPr lvl="1"/>
            <a:r>
              <a:rPr lang="en-US" dirty="0" smtClean="0"/>
              <a:t>Vending Machine control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Dishwashers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Ice Machines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Refrigerators/Freezers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CI&amp;A Rebate Programs</a:t>
            </a:r>
          </a:p>
        </p:txBody>
      </p:sp>
    </p:spTree>
    <p:extLst>
      <p:ext uri="{BB962C8B-B14F-4D97-AF65-F5344CB8AC3E}">
        <p14:creationId xmlns:p14="http://schemas.microsoft.com/office/powerpoint/2010/main" val="849098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 </a:t>
            </a:r>
          </a:p>
          <a:p>
            <a:pPr lvl="1"/>
            <a:r>
              <a:rPr lang="en-US" dirty="0" smtClean="0"/>
              <a:t>Building automation</a:t>
            </a:r>
          </a:p>
          <a:p>
            <a:pPr lvl="1"/>
            <a:r>
              <a:rPr lang="en-US" dirty="0" smtClean="0"/>
              <a:t>Manufacturing processes</a:t>
            </a:r>
          </a:p>
          <a:p>
            <a:pPr lvl="1"/>
            <a:r>
              <a:rPr lang="en-US" dirty="0" smtClean="0"/>
              <a:t>Process improvements</a:t>
            </a:r>
          </a:p>
          <a:p>
            <a:pPr lvl="1"/>
            <a:r>
              <a:rPr lang="en-US" dirty="0" smtClean="0"/>
              <a:t>New technology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CI&amp;A Rebate Programs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1417638"/>
            <a:ext cx="3421597" cy="475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1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Rebate or Rate Incentives</a:t>
            </a:r>
          </a:p>
          <a:p>
            <a:pPr lvl="1"/>
            <a:r>
              <a:rPr lang="en-US" dirty="0" smtClean="0"/>
              <a:t>Interruptible Gen Sets</a:t>
            </a:r>
          </a:p>
          <a:p>
            <a:pPr lvl="1"/>
            <a:r>
              <a:rPr lang="en-US" dirty="0" smtClean="0"/>
              <a:t>Cycled Air Conditioning (up to 7.5ton units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Dual Fuel space heating</a:t>
            </a:r>
            <a:endParaRPr lang="en-US" dirty="0" smtClean="0"/>
          </a:p>
          <a:p>
            <a:pPr lvl="1"/>
            <a:r>
              <a:rPr lang="en-US" dirty="0" smtClean="0"/>
              <a:t>Electric Thermal Storage (ETS) or </a:t>
            </a:r>
            <a:r>
              <a:rPr lang="en-US" dirty="0" smtClean="0"/>
              <a:t>Interruptible </a:t>
            </a:r>
            <a:r>
              <a:rPr lang="en-US" dirty="0" smtClean="0"/>
              <a:t>space and water heating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153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CI&amp;A Load Management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05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CI&amp;A Load Management Programs</a:t>
            </a: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92645"/>
            <a:ext cx="8229600" cy="4341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628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802" y="2610345"/>
            <a:ext cx="4572396" cy="250567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305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Questions/Comments/Concerns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513834"/>
      </p:ext>
    </p:extLst>
  </p:cSld>
  <p:clrMapOvr>
    <a:masterClrMapping/>
  </p:clrMapOvr>
</p:sld>
</file>

<file path=ppt/theme/theme1.xml><?xml version="1.0" encoding="utf-8"?>
<a:theme xmlns:a="http://schemas.openxmlformats.org/drawingml/2006/main" name="Board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DOC073458</Template>
  <TotalTime>121</TotalTime>
  <Words>214</Words>
  <Application>Microsoft Office PowerPoint</Application>
  <PresentationFormat>On-screen Show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Wingdings</vt:lpstr>
      <vt:lpstr>Wingdings 2</vt:lpstr>
      <vt:lpstr>Board presentation template</vt:lpstr>
      <vt:lpstr>AEE Utility Rebates –  Great River Energy</vt:lpstr>
      <vt:lpstr>Who is Great River Energy?</vt:lpstr>
      <vt:lpstr>CI&amp;A Programs </vt:lpstr>
      <vt:lpstr>CI&amp;A Rebate Programs</vt:lpstr>
      <vt:lpstr>CI&amp;A Rebate Programs</vt:lpstr>
      <vt:lpstr>CI&amp;A Rebate Programs</vt:lpstr>
      <vt:lpstr>CI&amp;A Load Management Programs</vt:lpstr>
      <vt:lpstr>CI&amp;A Load Management Programs</vt:lpstr>
      <vt:lpstr>Questions/Comments/Concerns</vt:lpstr>
    </vt:vector>
  </TitlesOfParts>
  <Company>Great River Energy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AEE Utility Rebates –  Great River Energy</dc:title>
  <dc:creator>Eide, Jill GRE-MG</dc:creator>
  <cp:lastModifiedBy>Eide, Jill GRE-MG</cp:lastModifiedBy>
  <cp:revision>17</cp:revision>
  <dcterms:created xsi:type="dcterms:W3CDTF">2017-02-15T15:11:05Z</dcterms:created>
  <dcterms:modified xsi:type="dcterms:W3CDTF">2017-02-16T13:48:00Z</dcterms:modified>
</cp:coreProperties>
</file>